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diagrams/colors2.xml" ContentType="application/vnd.openxmlformats-officedocument.drawingml.diagramColors+xml"/>
  <Override PartName="/ppt/diagrams/drawing3.xml" ContentType="application/vnd.ms-office.drawingml.diagramDrawing+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handoutMasterIdLst>
    <p:handoutMasterId r:id="rId49"/>
  </p:handoutMasterIdLst>
  <p:sldIdLst>
    <p:sldId id="257" r:id="rId2"/>
    <p:sldId id="258" r:id="rId3"/>
    <p:sldId id="259" r:id="rId4"/>
    <p:sldId id="260" r:id="rId5"/>
    <p:sldId id="261" r:id="rId6"/>
    <p:sldId id="262" r:id="rId7"/>
    <p:sldId id="263" r:id="rId8"/>
    <p:sldId id="264" r:id="rId9"/>
    <p:sldId id="265" r:id="rId10"/>
    <p:sldId id="298" r:id="rId11"/>
    <p:sldId id="303" r:id="rId12"/>
    <p:sldId id="304" r:id="rId13"/>
    <p:sldId id="266" r:id="rId14"/>
    <p:sldId id="267" r:id="rId15"/>
    <p:sldId id="268" r:id="rId16"/>
    <p:sldId id="299"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300"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auna Olney"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p:restoredTop sz="82857" autoAdjust="0"/>
  </p:normalViewPr>
  <p:slideViewPr>
    <p:cSldViewPr>
      <p:cViewPr varScale="1">
        <p:scale>
          <a:sx n="96" d="100"/>
          <a:sy n="96" d="100"/>
        </p:scale>
        <p:origin x="-2064" y="-102"/>
      </p:cViewPr>
      <p:guideLst>
        <p:guide orient="horz" pos="2160"/>
        <p:guide pos="2880"/>
      </p:guideLst>
    </p:cSldViewPr>
  </p:slideViewPr>
  <p:notesTextViewPr>
    <p:cViewPr>
      <p:scale>
        <a:sx n="1" d="1"/>
        <a:sy n="1" d="1"/>
      </p:scale>
      <p:origin x="0" y="0"/>
    </p:cViewPr>
  </p:notesTextViewPr>
  <p:notesViewPr>
    <p:cSldViewPr>
      <p:cViewPr varScale="1">
        <p:scale>
          <a:sx n="79" d="100"/>
          <a:sy n="79" d="100"/>
        </p:scale>
        <p:origin x="-2094" y="-96"/>
      </p:cViewPr>
      <p:guideLst>
        <p:guide orient="horz" pos="3110"/>
        <p:guide pos="2142"/>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67B0B9-C5BF-4ADB-8736-C02BB74FA3FE}" type="doc">
      <dgm:prSet loTypeId="urn:microsoft.com/office/officeart/2005/8/layout/arrow2" loCatId="process" qsTypeId="urn:microsoft.com/office/officeart/2005/8/quickstyle/simple1#2" qsCatId="simple" csTypeId="urn:microsoft.com/office/officeart/2005/8/colors/accent0_1" csCatId="mainScheme" phldr="1"/>
      <dgm:spPr/>
      <dgm:t>
        <a:bodyPr/>
        <a:lstStyle/>
        <a:p>
          <a:endParaRPr lang="fr-FR"/>
        </a:p>
      </dgm:t>
    </dgm:pt>
    <dgm:pt modelId="{8281365F-E1CA-49D0-9783-5204CE69F7CA}">
      <dgm:prSet phldrT="[Text]" custT="1"/>
      <dgm:spPr/>
      <dgm:t>
        <a:bodyPr/>
        <a:lstStyle/>
        <a:p>
          <a:r>
            <a:rPr kumimoji="1" lang="en-US" altLang="ja-JP" sz="1800" dirty="0" smtClean="0"/>
            <a:t>1997-ongoing</a:t>
          </a:r>
        </a:p>
        <a:p>
          <a:r>
            <a:rPr kumimoji="1" lang="en-US" altLang="ja-JP" sz="1800" dirty="0" smtClean="0"/>
            <a:t>UN Reform</a:t>
          </a:r>
          <a:endParaRPr kumimoji="1" lang="ja-JP" altLang="en-US" sz="1800"/>
        </a:p>
      </dgm:t>
    </dgm:pt>
    <dgm:pt modelId="{453ECC25-6156-4740-99C6-97F5A104D675}" type="parTrans" cxnId="{66CBAA7F-2F58-4B1B-B8AB-A311A7645A4E}">
      <dgm:prSet/>
      <dgm:spPr/>
      <dgm:t>
        <a:bodyPr/>
        <a:lstStyle/>
        <a:p>
          <a:endParaRPr kumimoji="1" lang="ja-JP" altLang="en-US"/>
        </a:p>
      </dgm:t>
    </dgm:pt>
    <dgm:pt modelId="{75D7A122-2510-4E16-A085-C18BBDE96307}" type="sibTrans" cxnId="{66CBAA7F-2F58-4B1B-B8AB-A311A7645A4E}">
      <dgm:prSet/>
      <dgm:spPr/>
      <dgm:t>
        <a:bodyPr/>
        <a:lstStyle/>
        <a:p>
          <a:endParaRPr kumimoji="1" lang="ja-JP" altLang="en-US"/>
        </a:p>
      </dgm:t>
    </dgm:pt>
    <dgm:pt modelId="{9455BCC5-E5FF-40A2-91AF-DAE7FB418E3E}">
      <dgm:prSet phldrT="[Text]" custT="1"/>
      <dgm:spPr/>
      <dgm:t>
        <a:bodyPr/>
        <a:lstStyle/>
        <a:p>
          <a:r>
            <a:rPr kumimoji="1" lang="en-US" altLang="ja-JP" sz="1800" dirty="0" smtClean="0"/>
            <a:t>2000</a:t>
          </a:r>
        </a:p>
        <a:p>
          <a:r>
            <a:rPr kumimoji="1" lang="en-US" altLang="ja-JP" sz="1800" dirty="0" smtClean="0"/>
            <a:t>Millennium Declaration</a:t>
          </a:r>
          <a:endParaRPr kumimoji="1" lang="ja-JP" altLang="en-US" sz="1800"/>
        </a:p>
      </dgm:t>
    </dgm:pt>
    <dgm:pt modelId="{556A34C9-A650-4C87-9D7C-8F1FC7BC4449}" type="parTrans" cxnId="{4BA5FE3B-12D5-4F9F-AF6F-4B61E9B3E7F5}">
      <dgm:prSet/>
      <dgm:spPr/>
      <dgm:t>
        <a:bodyPr/>
        <a:lstStyle/>
        <a:p>
          <a:endParaRPr kumimoji="1" lang="ja-JP" altLang="en-US"/>
        </a:p>
      </dgm:t>
    </dgm:pt>
    <dgm:pt modelId="{960A3825-15EE-4B43-BAFD-579FE15E7D5E}" type="sibTrans" cxnId="{4BA5FE3B-12D5-4F9F-AF6F-4B61E9B3E7F5}">
      <dgm:prSet/>
      <dgm:spPr/>
      <dgm:t>
        <a:bodyPr/>
        <a:lstStyle/>
        <a:p>
          <a:endParaRPr kumimoji="1" lang="ja-JP" altLang="en-US"/>
        </a:p>
      </dgm:t>
    </dgm:pt>
    <dgm:pt modelId="{4C071C12-5A72-40A5-B659-A2FEA6D5B9B9}">
      <dgm:prSet phldrT="[Text]" custT="1"/>
      <dgm:spPr/>
      <dgm:t>
        <a:bodyPr/>
        <a:lstStyle/>
        <a:p>
          <a:r>
            <a:rPr kumimoji="1" lang="en-US" altLang="ja-JP" sz="1800" dirty="0" smtClean="0"/>
            <a:t>2002</a:t>
          </a:r>
        </a:p>
        <a:p>
          <a:r>
            <a:rPr kumimoji="1" lang="en-US" altLang="ja-JP" sz="1800" dirty="0" smtClean="0"/>
            <a:t>Action 2</a:t>
          </a:r>
        </a:p>
        <a:p>
          <a:r>
            <a:rPr kumimoji="1" lang="en-US" altLang="ja-JP" sz="1800" dirty="0" smtClean="0"/>
            <a:t>UN Reform</a:t>
          </a:r>
          <a:endParaRPr kumimoji="1" lang="ja-JP" altLang="en-US" sz="1800"/>
        </a:p>
      </dgm:t>
    </dgm:pt>
    <dgm:pt modelId="{1CBC3BB7-3D21-440B-87C6-F5415450295B}" type="parTrans" cxnId="{36859450-469C-448D-BB2B-4EF5E8A52CFC}">
      <dgm:prSet/>
      <dgm:spPr/>
      <dgm:t>
        <a:bodyPr/>
        <a:lstStyle/>
        <a:p>
          <a:endParaRPr kumimoji="1" lang="ja-JP" altLang="en-US"/>
        </a:p>
      </dgm:t>
    </dgm:pt>
    <dgm:pt modelId="{E5C5DD8C-B358-454A-80BD-70A449FA3800}" type="sibTrans" cxnId="{36859450-469C-448D-BB2B-4EF5E8A52CFC}">
      <dgm:prSet/>
      <dgm:spPr/>
      <dgm:t>
        <a:bodyPr/>
        <a:lstStyle/>
        <a:p>
          <a:endParaRPr kumimoji="1" lang="ja-JP" altLang="en-US"/>
        </a:p>
      </dgm:t>
    </dgm:pt>
    <dgm:pt modelId="{46968F3D-0507-4A51-8A58-33E69B239CEC}">
      <dgm:prSet phldrT="[Text]" custT="1"/>
      <dgm:spPr/>
      <dgm:t>
        <a:bodyPr/>
        <a:lstStyle/>
        <a:p>
          <a:r>
            <a:rPr kumimoji="1" lang="fr-FR" altLang="ja-JP" sz="1800" dirty="0" smtClean="0"/>
            <a:t>2005</a:t>
          </a:r>
        </a:p>
        <a:p>
          <a:r>
            <a:rPr kumimoji="1" lang="en-US" altLang="ja-JP" sz="1800" dirty="0" smtClean="0"/>
            <a:t>“In Larger Freedom</a:t>
          </a:r>
          <a:r>
            <a:rPr kumimoji="1" lang="en-US" altLang="ja-JP" sz="2000" dirty="0" smtClean="0"/>
            <a:t>”</a:t>
          </a:r>
          <a:endParaRPr kumimoji="1" lang="ja-JP" altLang="en-US" sz="2000"/>
        </a:p>
      </dgm:t>
    </dgm:pt>
    <dgm:pt modelId="{2BEA3B11-223E-4AA2-BAB0-46DA0A3A8E4B}" type="parTrans" cxnId="{9D313BD4-92C5-4481-A37D-CF16628F2EEC}">
      <dgm:prSet/>
      <dgm:spPr/>
      <dgm:t>
        <a:bodyPr/>
        <a:lstStyle/>
        <a:p>
          <a:endParaRPr lang="fr-FR"/>
        </a:p>
      </dgm:t>
    </dgm:pt>
    <dgm:pt modelId="{490E52DB-7473-44F1-9106-1541B21A8EFE}" type="sibTrans" cxnId="{9D313BD4-92C5-4481-A37D-CF16628F2EEC}">
      <dgm:prSet/>
      <dgm:spPr/>
      <dgm:t>
        <a:bodyPr/>
        <a:lstStyle/>
        <a:p>
          <a:endParaRPr lang="fr-FR"/>
        </a:p>
      </dgm:t>
    </dgm:pt>
    <dgm:pt modelId="{BF3E81F2-6784-4A1D-A8C4-D4118018EB53}">
      <dgm:prSet phldrT="[Text]" custT="1"/>
      <dgm:spPr/>
      <dgm:t>
        <a:bodyPr/>
        <a:lstStyle/>
        <a:p>
          <a:r>
            <a:rPr kumimoji="1" lang="en-US" altLang="ja-JP" sz="1800" dirty="0" smtClean="0"/>
            <a:t>   2005                2010</a:t>
          </a:r>
        </a:p>
        <a:p>
          <a:r>
            <a:rPr kumimoji="1" lang="en-US" altLang="ja-JP" sz="1800" dirty="0" smtClean="0"/>
            <a:t>   World Summit  MDGs Review</a:t>
          </a:r>
        </a:p>
        <a:p>
          <a:r>
            <a:rPr kumimoji="1" lang="en-US" altLang="ja-JP" sz="1800" dirty="0" smtClean="0"/>
            <a:t>    </a:t>
          </a:r>
          <a:r>
            <a:rPr kumimoji="1" lang="en-US" altLang="ja-JP" sz="1800" smtClean="0"/>
            <a:t>Outcome          Summit</a:t>
          </a:r>
          <a:endParaRPr kumimoji="1" lang="ja-JP" altLang="en-US" sz="1800"/>
        </a:p>
      </dgm:t>
    </dgm:pt>
    <dgm:pt modelId="{B2BB2EA3-F899-46D5-A207-A80773364474}" type="parTrans" cxnId="{DA2A75A3-3977-4F6E-BFF4-FB12406AF2D1}">
      <dgm:prSet/>
      <dgm:spPr/>
      <dgm:t>
        <a:bodyPr/>
        <a:lstStyle/>
        <a:p>
          <a:endParaRPr lang="fr-FR"/>
        </a:p>
      </dgm:t>
    </dgm:pt>
    <dgm:pt modelId="{A4CA9A80-FA8D-4FD2-AD36-23B62C5BF5E2}" type="sibTrans" cxnId="{DA2A75A3-3977-4F6E-BFF4-FB12406AF2D1}">
      <dgm:prSet/>
      <dgm:spPr/>
      <dgm:t>
        <a:bodyPr/>
        <a:lstStyle/>
        <a:p>
          <a:endParaRPr lang="fr-FR"/>
        </a:p>
      </dgm:t>
    </dgm:pt>
    <dgm:pt modelId="{B4D217E1-E767-4CF8-95C2-6C182430519A}">
      <dgm:prSet phldrT="[Text]"/>
      <dgm:spPr/>
      <dgm:t>
        <a:bodyPr/>
        <a:lstStyle/>
        <a:p>
          <a:endParaRPr lang="en-GB"/>
        </a:p>
      </dgm:t>
    </dgm:pt>
    <dgm:pt modelId="{F518C9BB-69C6-476B-AC4B-4EEE441436F3}" type="sibTrans" cxnId="{BFF1BB2D-1113-41F2-8A7F-620F15F1BA36}">
      <dgm:prSet/>
      <dgm:spPr/>
      <dgm:t>
        <a:bodyPr/>
        <a:lstStyle/>
        <a:p>
          <a:endParaRPr lang="fr-FR"/>
        </a:p>
      </dgm:t>
    </dgm:pt>
    <dgm:pt modelId="{2F67FB78-1AC3-4147-B4AE-F27F7F91A5E3}" type="parTrans" cxnId="{BFF1BB2D-1113-41F2-8A7F-620F15F1BA36}">
      <dgm:prSet/>
      <dgm:spPr/>
      <dgm:t>
        <a:bodyPr/>
        <a:lstStyle/>
        <a:p>
          <a:endParaRPr lang="fr-FR"/>
        </a:p>
      </dgm:t>
    </dgm:pt>
    <dgm:pt modelId="{F8B22AC6-44D3-44DF-B20C-58E87ADF7AED}" type="pres">
      <dgm:prSet presAssocID="{7F67B0B9-C5BF-4ADB-8736-C02BB74FA3FE}" presName="arrowDiagram" presStyleCnt="0">
        <dgm:presLayoutVars>
          <dgm:chMax val="5"/>
          <dgm:dir/>
          <dgm:resizeHandles val="exact"/>
        </dgm:presLayoutVars>
      </dgm:prSet>
      <dgm:spPr/>
      <dgm:t>
        <a:bodyPr/>
        <a:lstStyle/>
        <a:p>
          <a:endParaRPr lang="en-GB"/>
        </a:p>
      </dgm:t>
    </dgm:pt>
    <dgm:pt modelId="{7CD52722-BDBB-4EE3-96C0-B0FA4306AE52}" type="pres">
      <dgm:prSet presAssocID="{7F67B0B9-C5BF-4ADB-8736-C02BB74FA3FE}" presName="arrow" presStyleLbl="bgShp" presStyleIdx="0" presStyleCnt="1" custScaleX="122798" custLinFactNeighborX="-8668" custLinFactNeighborY="10178"/>
      <dgm:spPr/>
    </dgm:pt>
    <dgm:pt modelId="{787F834E-DEB0-473F-878B-6DC049F990CD}" type="pres">
      <dgm:prSet presAssocID="{7F67B0B9-C5BF-4ADB-8736-C02BB74FA3FE}" presName="arrowDiagram5" presStyleCnt="0"/>
      <dgm:spPr/>
    </dgm:pt>
    <dgm:pt modelId="{365911AA-EB77-4FE2-89C5-7A8FB42F0076}" type="pres">
      <dgm:prSet presAssocID="{8281365F-E1CA-49D0-9783-5204CE69F7CA}" presName="bullet5a" presStyleLbl="node1" presStyleIdx="0" presStyleCnt="5" custLinFactX="-300000" custLinFactY="41031" custLinFactNeighborX="-321237" custLinFactNeighborY="100000"/>
      <dgm:spPr/>
    </dgm:pt>
    <dgm:pt modelId="{AC263DD1-B449-4C03-BC06-983280ECDCAD}" type="pres">
      <dgm:prSet presAssocID="{8281365F-E1CA-49D0-9783-5204CE69F7CA}" presName="textBox5a" presStyleLbl="revTx" presStyleIdx="0" presStyleCnt="5" custLinFactNeighborX="-87488" custLinFactNeighborY="14075">
        <dgm:presLayoutVars>
          <dgm:bulletEnabled val="1"/>
        </dgm:presLayoutVars>
      </dgm:prSet>
      <dgm:spPr/>
      <dgm:t>
        <a:bodyPr/>
        <a:lstStyle/>
        <a:p>
          <a:endParaRPr lang="fr-FR"/>
        </a:p>
      </dgm:t>
    </dgm:pt>
    <dgm:pt modelId="{9FB1D02D-85CE-49BC-8FC4-E6DA7CAE8CC4}" type="pres">
      <dgm:prSet presAssocID="{9455BCC5-E5FF-40A2-91AF-DAE7FB418E3E}" presName="bullet5b" presStyleLbl="node1" presStyleIdx="1" presStyleCnt="5" custLinFactX="-156034" custLinFactY="46180" custLinFactNeighborX="-200000" custLinFactNeighborY="100000"/>
      <dgm:spPr/>
    </dgm:pt>
    <dgm:pt modelId="{EC5EA497-BD0A-493F-9475-803D1C1289C9}" type="pres">
      <dgm:prSet presAssocID="{9455BCC5-E5FF-40A2-91AF-DAE7FB418E3E}" presName="textBox5b" presStyleLbl="revTx" presStyleIdx="1" presStyleCnt="5" custLinFactNeighborX="-64095" custLinFactNeighborY="1830">
        <dgm:presLayoutVars>
          <dgm:bulletEnabled val="1"/>
        </dgm:presLayoutVars>
      </dgm:prSet>
      <dgm:spPr/>
      <dgm:t>
        <a:bodyPr/>
        <a:lstStyle/>
        <a:p>
          <a:endParaRPr lang="fr-FR"/>
        </a:p>
      </dgm:t>
    </dgm:pt>
    <dgm:pt modelId="{4120476F-EE2A-4B52-943E-7F3901E85385}" type="pres">
      <dgm:prSet presAssocID="{4C071C12-5A72-40A5-B659-A2FEA6D5B9B9}" presName="bullet5c" presStyleLbl="node1" presStyleIdx="2" presStyleCnt="5" custLinFactX="-100000" custLinFactY="1172" custLinFactNeighborX="-127469" custLinFactNeighborY="100000"/>
      <dgm:spPr/>
    </dgm:pt>
    <dgm:pt modelId="{D5C5779D-ED0C-44B7-A8BB-CCC5AE8BCDDC}" type="pres">
      <dgm:prSet presAssocID="{4C071C12-5A72-40A5-B659-A2FEA6D5B9B9}" presName="textBox5c" presStyleLbl="revTx" presStyleIdx="2" presStyleCnt="5" custLinFactNeighborX="-53551" custLinFactNeighborY="6993">
        <dgm:presLayoutVars>
          <dgm:bulletEnabled val="1"/>
        </dgm:presLayoutVars>
      </dgm:prSet>
      <dgm:spPr/>
      <dgm:t>
        <a:bodyPr/>
        <a:lstStyle/>
        <a:p>
          <a:endParaRPr lang="fr-FR"/>
        </a:p>
      </dgm:t>
    </dgm:pt>
    <dgm:pt modelId="{BB11ACA6-9927-421E-923A-EB1B3574F77C}" type="pres">
      <dgm:prSet presAssocID="{46968F3D-0507-4A51-8A58-33E69B239CEC}" presName="bullet5d" presStyleLbl="node1" presStyleIdx="3" presStyleCnt="5" custLinFactX="-87415" custLinFactNeighborX="-100000" custLinFactNeighborY="70181"/>
      <dgm:spPr/>
      <dgm:t>
        <a:bodyPr/>
        <a:lstStyle/>
        <a:p>
          <a:endParaRPr lang="fr-FR"/>
        </a:p>
      </dgm:t>
    </dgm:pt>
    <dgm:pt modelId="{0545D421-557A-40E2-876A-26C709C62AF3}" type="pres">
      <dgm:prSet presAssocID="{46968F3D-0507-4A51-8A58-33E69B239CEC}" presName="textBox5d" presStyleLbl="revTx" presStyleIdx="3" presStyleCnt="5" custScaleY="60779" custLinFactNeighborX="-53711" custLinFactNeighborY="-14248">
        <dgm:presLayoutVars>
          <dgm:bulletEnabled val="1"/>
        </dgm:presLayoutVars>
      </dgm:prSet>
      <dgm:spPr/>
      <dgm:t>
        <a:bodyPr/>
        <a:lstStyle/>
        <a:p>
          <a:endParaRPr lang="fr-FR"/>
        </a:p>
      </dgm:t>
    </dgm:pt>
    <dgm:pt modelId="{9643747D-F130-44F3-B3BA-D5EABFC482A3}" type="pres">
      <dgm:prSet presAssocID="{BF3E81F2-6784-4A1D-A8C4-D4118018EB53}" presName="bullet5e" presStyleLbl="node1" presStyleIdx="4" presStyleCnt="5" custLinFactX="-62924" custLinFactNeighborX="-100000" custLinFactNeighborY="29944"/>
      <dgm:spPr/>
      <dgm:t>
        <a:bodyPr/>
        <a:lstStyle/>
        <a:p>
          <a:endParaRPr lang="fr-FR"/>
        </a:p>
      </dgm:t>
    </dgm:pt>
    <dgm:pt modelId="{D9274689-C381-47D6-81A2-66DF94185E57}" type="pres">
      <dgm:prSet presAssocID="{BF3E81F2-6784-4A1D-A8C4-D4118018EB53}" presName="textBox5e" presStyleLbl="revTx" presStyleIdx="4" presStyleCnt="5" custScaleX="257975" custScaleY="48753" custLinFactNeighborX="5879" custLinFactNeighborY="-13936">
        <dgm:presLayoutVars>
          <dgm:bulletEnabled val="1"/>
        </dgm:presLayoutVars>
      </dgm:prSet>
      <dgm:spPr/>
      <dgm:t>
        <a:bodyPr/>
        <a:lstStyle/>
        <a:p>
          <a:endParaRPr lang="fr-FR"/>
        </a:p>
      </dgm:t>
    </dgm:pt>
  </dgm:ptLst>
  <dgm:cxnLst>
    <dgm:cxn modelId="{DA2A75A3-3977-4F6E-BFF4-FB12406AF2D1}" srcId="{7F67B0B9-C5BF-4ADB-8736-C02BB74FA3FE}" destId="{BF3E81F2-6784-4A1D-A8C4-D4118018EB53}" srcOrd="4" destOrd="0" parTransId="{B2BB2EA3-F899-46D5-A207-A80773364474}" sibTransId="{A4CA9A80-FA8D-4FD2-AD36-23B62C5BF5E2}"/>
    <dgm:cxn modelId="{BFF1BB2D-1113-41F2-8A7F-620F15F1BA36}" srcId="{7F67B0B9-C5BF-4ADB-8736-C02BB74FA3FE}" destId="{B4D217E1-E767-4CF8-95C2-6C182430519A}" srcOrd="5" destOrd="0" parTransId="{2F67FB78-1AC3-4147-B4AE-F27F7F91A5E3}" sibTransId="{F518C9BB-69C6-476B-AC4B-4EEE441436F3}"/>
    <dgm:cxn modelId="{75212AC1-62D3-4E5B-9851-CE7B48252469}" type="presOf" srcId="{BF3E81F2-6784-4A1D-A8C4-D4118018EB53}" destId="{D9274689-C381-47D6-81A2-66DF94185E57}" srcOrd="0" destOrd="0" presId="urn:microsoft.com/office/officeart/2005/8/layout/arrow2"/>
    <dgm:cxn modelId="{4BA5FE3B-12D5-4F9F-AF6F-4B61E9B3E7F5}" srcId="{7F67B0B9-C5BF-4ADB-8736-C02BB74FA3FE}" destId="{9455BCC5-E5FF-40A2-91AF-DAE7FB418E3E}" srcOrd="1" destOrd="0" parTransId="{556A34C9-A650-4C87-9D7C-8F1FC7BC4449}" sibTransId="{960A3825-15EE-4B43-BAFD-579FE15E7D5E}"/>
    <dgm:cxn modelId="{9D313BD4-92C5-4481-A37D-CF16628F2EEC}" srcId="{7F67B0B9-C5BF-4ADB-8736-C02BB74FA3FE}" destId="{46968F3D-0507-4A51-8A58-33E69B239CEC}" srcOrd="3" destOrd="0" parTransId="{2BEA3B11-223E-4AA2-BAB0-46DA0A3A8E4B}" sibTransId="{490E52DB-7473-44F1-9106-1541B21A8EFE}"/>
    <dgm:cxn modelId="{0120DC0C-E66C-4A81-84DC-C332DB5CA8CA}" type="presOf" srcId="{4C071C12-5A72-40A5-B659-A2FEA6D5B9B9}" destId="{D5C5779D-ED0C-44B7-A8BB-CCC5AE8BCDDC}" srcOrd="0" destOrd="0" presId="urn:microsoft.com/office/officeart/2005/8/layout/arrow2"/>
    <dgm:cxn modelId="{66CBAA7F-2F58-4B1B-B8AB-A311A7645A4E}" srcId="{7F67B0B9-C5BF-4ADB-8736-C02BB74FA3FE}" destId="{8281365F-E1CA-49D0-9783-5204CE69F7CA}" srcOrd="0" destOrd="0" parTransId="{453ECC25-6156-4740-99C6-97F5A104D675}" sibTransId="{75D7A122-2510-4E16-A085-C18BBDE96307}"/>
    <dgm:cxn modelId="{EE1194F9-3E05-48E9-9FA3-6401B94B2983}" type="presOf" srcId="{7F67B0B9-C5BF-4ADB-8736-C02BB74FA3FE}" destId="{F8B22AC6-44D3-44DF-B20C-58E87ADF7AED}" srcOrd="0" destOrd="0" presId="urn:microsoft.com/office/officeart/2005/8/layout/arrow2"/>
    <dgm:cxn modelId="{36859450-469C-448D-BB2B-4EF5E8A52CFC}" srcId="{7F67B0B9-C5BF-4ADB-8736-C02BB74FA3FE}" destId="{4C071C12-5A72-40A5-B659-A2FEA6D5B9B9}" srcOrd="2" destOrd="0" parTransId="{1CBC3BB7-3D21-440B-87C6-F5415450295B}" sibTransId="{E5C5DD8C-B358-454A-80BD-70A449FA3800}"/>
    <dgm:cxn modelId="{5F2438AA-6DC7-4167-8A34-8DC4F1D975B3}" type="presOf" srcId="{8281365F-E1CA-49D0-9783-5204CE69F7CA}" destId="{AC263DD1-B449-4C03-BC06-983280ECDCAD}" srcOrd="0" destOrd="0" presId="urn:microsoft.com/office/officeart/2005/8/layout/arrow2"/>
    <dgm:cxn modelId="{82232B05-A9BF-45F3-AB12-04A65C45F990}" type="presOf" srcId="{9455BCC5-E5FF-40A2-91AF-DAE7FB418E3E}" destId="{EC5EA497-BD0A-493F-9475-803D1C1289C9}" srcOrd="0" destOrd="0" presId="urn:microsoft.com/office/officeart/2005/8/layout/arrow2"/>
    <dgm:cxn modelId="{59A7CB89-ABA8-44DE-ACAD-DF57D2BACD36}" type="presOf" srcId="{46968F3D-0507-4A51-8A58-33E69B239CEC}" destId="{0545D421-557A-40E2-876A-26C709C62AF3}" srcOrd="0" destOrd="0" presId="urn:microsoft.com/office/officeart/2005/8/layout/arrow2"/>
    <dgm:cxn modelId="{33A9432B-ECC4-46F6-AC4A-204B53CC109B}" type="presParOf" srcId="{F8B22AC6-44D3-44DF-B20C-58E87ADF7AED}" destId="{7CD52722-BDBB-4EE3-96C0-B0FA4306AE52}" srcOrd="0" destOrd="0" presId="urn:microsoft.com/office/officeart/2005/8/layout/arrow2"/>
    <dgm:cxn modelId="{D14B9CB5-6E7A-41F5-83B1-C7684D26606B}" type="presParOf" srcId="{F8B22AC6-44D3-44DF-B20C-58E87ADF7AED}" destId="{787F834E-DEB0-473F-878B-6DC049F990CD}" srcOrd="1" destOrd="0" presId="urn:microsoft.com/office/officeart/2005/8/layout/arrow2"/>
    <dgm:cxn modelId="{08867C3C-A382-49C2-A8E6-B83E72C3E49B}" type="presParOf" srcId="{787F834E-DEB0-473F-878B-6DC049F990CD}" destId="{365911AA-EB77-4FE2-89C5-7A8FB42F0076}" srcOrd="0" destOrd="0" presId="urn:microsoft.com/office/officeart/2005/8/layout/arrow2"/>
    <dgm:cxn modelId="{6A93B206-5C19-48EA-BAD3-93EA8CCC3D11}" type="presParOf" srcId="{787F834E-DEB0-473F-878B-6DC049F990CD}" destId="{AC263DD1-B449-4C03-BC06-983280ECDCAD}" srcOrd="1" destOrd="0" presId="urn:microsoft.com/office/officeart/2005/8/layout/arrow2"/>
    <dgm:cxn modelId="{2074ABFC-F508-44B4-A2F5-924D29DF566B}" type="presParOf" srcId="{787F834E-DEB0-473F-878B-6DC049F990CD}" destId="{9FB1D02D-85CE-49BC-8FC4-E6DA7CAE8CC4}" srcOrd="2" destOrd="0" presId="urn:microsoft.com/office/officeart/2005/8/layout/arrow2"/>
    <dgm:cxn modelId="{F92D3538-1C31-4C9E-818B-64B1B97360BB}" type="presParOf" srcId="{787F834E-DEB0-473F-878B-6DC049F990CD}" destId="{EC5EA497-BD0A-493F-9475-803D1C1289C9}" srcOrd="3" destOrd="0" presId="urn:microsoft.com/office/officeart/2005/8/layout/arrow2"/>
    <dgm:cxn modelId="{9ABF77B9-47F6-44FA-870D-1AC189BFAD6A}" type="presParOf" srcId="{787F834E-DEB0-473F-878B-6DC049F990CD}" destId="{4120476F-EE2A-4B52-943E-7F3901E85385}" srcOrd="4" destOrd="0" presId="urn:microsoft.com/office/officeart/2005/8/layout/arrow2"/>
    <dgm:cxn modelId="{1F948E8B-2732-48D8-99A7-C9D06463DBED}" type="presParOf" srcId="{787F834E-DEB0-473F-878B-6DC049F990CD}" destId="{D5C5779D-ED0C-44B7-A8BB-CCC5AE8BCDDC}" srcOrd="5" destOrd="0" presId="urn:microsoft.com/office/officeart/2005/8/layout/arrow2"/>
    <dgm:cxn modelId="{11D02DE1-4D25-4EB0-9007-D0C265C937F1}" type="presParOf" srcId="{787F834E-DEB0-473F-878B-6DC049F990CD}" destId="{BB11ACA6-9927-421E-923A-EB1B3574F77C}" srcOrd="6" destOrd="0" presId="urn:microsoft.com/office/officeart/2005/8/layout/arrow2"/>
    <dgm:cxn modelId="{E7644BB9-3C09-4CC2-8F7C-AB3BE8E58707}" type="presParOf" srcId="{787F834E-DEB0-473F-878B-6DC049F990CD}" destId="{0545D421-557A-40E2-876A-26C709C62AF3}" srcOrd="7" destOrd="0" presId="urn:microsoft.com/office/officeart/2005/8/layout/arrow2"/>
    <dgm:cxn modelId="{FBB19BBF-D524-4CE8-B239-EA2AE240B541}" type="presParOf" srcId="{787F834E-DEB0-473F-878B-6DC049F990CD}" destId="{9643747D-F130-44F3-B3BA-D5EABFC482A3}" srcOrd="8" destOrd="0" presId="urn:microsoft.com/office/officeart/2005/8/layout/arrow2"/>
    <dgm:cxn modelId="{1AC09EA9-5AE9-4C39-A591-592B5923A4E4}" type="presParOf" srcId="{787F834E-DEB0-473F-878B-6DC049F990CD}" destId="{D9274689-C381-47D6-81A2-66DF94185E57}" srcOrd="9" destOrd="0" presId="urn:microsoft.com/office/officeart/2005/8/layout/arrow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9B2FB48-AB06-401C-889A-01676BEA1173}" type="doc">
      <dgm:prSet loTypeId="urn:microsoft.com/office/officeart/2005/8/layout/hierarchy4" loCatId="hierarchy" qsTypeId="urn:microsoft.com/office/officeart/2005/8/quickstyle/simple1#3" qsCatId="simple" csTypeId="urn:microsoft.com/office/officeart/2005/8/colors/accent1_2#1" csCatId="accent1" phldr="1"/>
      <dgm:spPr/>
      <dgm:t>
        <a:bodyPr/>
        <a:lstStyle/>
        <a:p>
          <a:endParaRPr kumimoji="1" lang="ja-JP" altLang="en-US"/>
        </a:p>
      </dgm:t>
    </dgm:pt>
    <dgm:pt modelId="{6DB8398B-5E17-434E-B0B2-D6EAB0F72229}">
      <dgm:prSet phldrT="[Text]"/>
      <dgm:spPr>
        <a:solidFill>
          <a:schemeClr val="accent2"/>
        </a:solidFill>
      </dgm:spPr>
      <dgm:t>
        <a:bodyPr/>
        <a:lstStyle/>
        <a:p>
          <a:r>
            <a:rPr kumimoji="1" lang="en-US" altLang="ja-JP" dirty="0" smtClean="0"/>
            <a:t>Treaty-based</a:t>
          </a:r>
          <a:endParaRPr kumimoji="1" lang="ja-JP" altLang="en-US"/>
        </a:p>
      </dgm:t>
    </dgm:pt>
    <dgm:pt modelId="{78C4A8B9-EF72-4FEE-B55B-24D7C70FF03A}" type="parTrans" cxnId="{EE3F11A2-7376-4918-9BDE-A2A8BF807787}">
      <dgm:prSet/>
      <dgm:spPr/>
      <dgm:t>
        <a:bodyPr/>
        <a:lstStyle/>
        <a:p>
          <a:endParaRPr kumimoji="1" lang="ja-JP" altLang="en-US"/>
        </a:p>
      </dgm:t>
    </dgm:pt>
    <dgm:pt modelId="{E3FEAD49-9B50-4539-95F8-3DB9494B3A97}" type="sibTrans" cxnId="{EE3F11A2-7376-4918-9BDE-A2A8BF807787}">
      <dgm:prSet/>
      <dgm:spPr/>
      <dgm:t>
        <a:bodyPr/>
        <a:lstStyle/>
        <a:p>
          <a:endParaRPr kumimoji="1" lang="ja-JP" altLang="en-US"/>
        </a:p>
      </dgm:t>
    </dgm:pt>
    <dgm:pt modelId="{52125E1B-1A69-4AB8-A615-C4F6C59B03DC}">
      <dgm:prSet/>
      <dgm:spPr>
        <a:solidFill>
          <a:schemeClr val="accent2"/>
        </a:solidFill>
      </dgm:spPr>
      <dgm:t>
        <a:bodyPr/>
        <a:lstStyle/>
        <a:p>
          <a:r>
            <a:rPr kumimoji="1" lang="en-US" altLang="ja-JP" dirty="0" smtClean="0"/>
            <a:t>Charter-based</a:t>
          </a:r>
          <a:endParaRPr kumimoji="1" lang="ja-JP" altLang="en-US"/>
        </a:p>
      </dgm:t>
    </dgm:pt>
    <dgm:pt modelId="{47570314-CE28-4D9D-A527-0367B391E5FA}" type="parTrans" cxnId="{9708B1BC-3D23-49E2-9D57-0DFE456969C2}">
      <dgm:prSet/>
      <dgm:spPr/>
      <dgm:t>
        <a:bodyPr/>
        <a:lstStyle/>
        <a:p>
          <a:endParaRPr kumimoji="1" lang="ja-JP" altLang="en-US"/>
        </a:p>
      </dgm:t>
    </dgm:pt>
    <dgm:pt modelId="{FCBD2FED-8352-4EE3-8BA4-71B31A2B2444}" type="sibTrans" cxnId="{9708B1BC-3D23-49E2-9D57-0DFE456969C2}">
      <dgm:prSet/>
      <dgm:spPr/>
      <dgm:t>
        <a:bodyPr/>
        <a:lstStyle/>
        <a:p>
          <a:endParaRPr kumimoji="1" lang="ja-JP" altLang="en-US"/>
        </a:p>
      </dgm:t>
    </dgm:pt>
    <dgm:pt modelId="{FE5A4DAC-7B81-4BAC-A6B6-D2CA4F0B6FE3}">
      <dgm:prSet/>
      <dgm:spPr>
        <a:solidFill>
          <a:schemeClr val="accent2"/>
        </a:solidFill>
      </dgm:spPr>
      <dgm:t>
        <a:bodyPr/>
        <a:lstStyle/>
        <a:p>
          <a:r>
            <a:rPr kumimoji="1" lang="en-US" altLang="ja-JP" dirty="0" smtClean="0"/>
            <a:t>Human Rights Council</a:t>
          </a:r>
          <a:endParaRPr kumimoji="1" lang="ja-JP" altLang="en-US"/>
        </a:p>
      </dgm:t>
    </dgm:pt>
    <dgm:pt modelId="{226DE712-63CA-44D7-806D-8A144976BC5A}" type="parTrans" cxnId="{53F99F52-D610-44B9-8111-AE8BE6E5E27F}">
      <dgm:prSet/>
      <dgm:spPr/>
      <dgm:t>
        <a:bodyPr/>
        <a:lstStyle/>
        <a:p>
          <a:endParaRPr kumimoji="1" lang="ja-JP" altLang="en-US"/>
        </a:p>
      </dgm:t>
    </dgm:pt>
    <dgm:pt modelId="{CD94695F-E316-40FA-B112-89527198A7A0}" type="sibTrans" cxnId="{53F99F52-D610-44B9-8111-AE8BE6E5E27F}">
      <dgm:prSet/>
      <dgm:spPr/>
      <dgm:t>
        <a:bodyPr/>
        <a:lstStyle/>
        <a:p>
          <a:endParaRPr kumimoji="1" lang="ja-JP" altLang="en-US"/>
        </a:p>
      </dgm:t>
    </dgm:pt>
    <dgm:pt modelId="{F56F0D98-A555-4B1B-A8FC-DE2E43F5633B}">
      <dgm:prSet/>
      <dgm:spPr>
        <a:solidFill>
          <a:schemeClr val="accent2"/>
        </a:solidFill>
      </dgm:spPr>
      <dgm:t>
        <a:bodyPr vert="vert"/>
        <a:lstStyle/>
        <a:p>
          <a:r>
            <a:rPr kumimoji="1" lang="en-US" altLang="ja-JP" dirty="0" smtClean="0"/>
            <a:t>Special Procedures</a:t>
          </a:r>
          <a:endParaRPr kumimoji="1" lang="ja-JP" altLang="en-US"/>
        </a:p>
      </dgm:t>
    </dgm:pt>
    <dgm:pt modelId="{CD4D5604-9632-4552-B2E7-B7178F89E8B5}" type="parTrans" cxnId="{E85CF072-9D75-418E-9630-44C94FCC1C3A}">
      <dgm:prSet/>
      <dgm:spPr/>
      <dgm:t>
        <a:bodyPr/>
        <a:lstStyle/>
        <a:p>
          <a:endParaRPr kumimoji="1" lang="ja-JP" altLang="en-US"/>
        </a:p>
      </dgm:t>
    </dgm:pt>
    <dgm:pt modelId="{B5BBA079-4465-4F8C-B9EE-C81F9683B739}" type="sibTrans" cxnId="{E85CF072-9D75-418E-9630-44C94FCC1C3A}">
      <dgm:prSet/>
      <dgm:spPr/>
      <dgm:t>
        <a:bodyPr/>
        <a:lstStyle/>
        <a:p>
          <a:endParaRPr kumimoji="1" lang="ja-JP" altLang="en-US"/>
        </a:p>
      </dgm:t>
    </dgm:pt>
    <dgm:pt modelId="{7C34C5E0-9E77-44B0-B440-D31879350895}">
      <dgm:prSet/>
      <dgm:spPr>
        <a:solidFill>
          <a:schemeClr val="accent2"/>
        </a:solidFill>
      </dgm:spPr>
      <dgm:t>
        <a:bodyPr vert="vert"/>
        <a:lstStyle/>
        <a:p>
          <a:r>
            <a:rPr kumimoji="1" lang="en-US" altLang="ja-JP" dirty="0" smtClean="0"/>
            <a:t>Universal Periodic Review</a:t>
          </a:r>
          <a:endParaRPr kumimoji="1" lang="ja-JP" altLang="en-US"/>
        </a:p>
      </dgm:t>
    </dgm:pt>
    <dgm:pt modelId="{220A45EB-3FB0-4BDB-8230-F97FA23D9453}" type="parTrans" cxnId="{F078AEE3-693D-4A7F-A637-F0C4171CE891}">
      <dgm:prSet/>
      <dgm:spPr/>
      <dgm:t>
        <a:bodyPr/>
        <a:lstStyle/>
        <a:p>
          <a:endParaRPr kumimoji="1" lang="ja-JP" altLang="en-US"/>
        </a:p>
      </dgm:t>
    </dgm:pt>
    <dgm:pt modelId="{99A8F465-A6D7-42EE-8964-29B590B5BD92}" type="sibTrans" cxnId="{F078AEE3-693D-4A7F-A637-F0C4171CE891}">
      <dgm:prSet/>
      <dgm:spPr/>
      <dgm:t>
        <a:bodyPr/>
        <a:lstStyle/>
        <a:p>
          <a:endParaRPr kumimoji="1" lang="ja-JP" altLang="en-US"/>
        </a:p>
      </dgm:t>
    </dgm:pt>
    <dgm:pt modelId="{6183A5A1-137B-4383-9ED0-8A975648EEA0}">
      <dgm:prSet phldrT="[Text]"/>
      <dgm:spPr>
        <a:solidFill>
          <a:schemeClr val="accent2"/>
        </a:solidFill>
      </dgm:spPr>
      <dgm:t>
        <a:bodyPr vert="vert"/>
        <a:lstStyle/>
        <a:p>
          <a:r>
            <a:rPr kumimoji="1" lang="en-US" altLang="ja-JP" dirty="0" smtClean="0"/>
            <a:t>CEDAW</a:t>
          </a:r>
          <a:endParaRPr kumimoji="1" lang="ja-JP" altLang="en-US"/>
        </a:p>
      </dgm:t>
    </dgm:pt>
    <dgm:pt modelId="{0E184DA9-6EA5-45AB-8577-9AFC525ED6A9}" type="parTrans" cxnId="{437DC8AE-B89F-4876-8D3F-9A6A55E2C768}">
      <dgm:prSet/>
      <dgm:spPr/>
      <dgm:t>
        <a:bodyPr/>
        <a:lstStyle/>
        <a:p>
          <a:endParaRPr kumimoji="1" lang="ja-JP" altLang="en-US"/>
        </a:p>
      </dgm:t>
    </dgm:pt>
    <dgm:pt modelId="{5C671FF5-AE63-4A59-8D72-4A24F46D1260}" type="sibTrans" cxnId="{437DC8AE-B89F-4876-8D3F-9A6A55E2C768}">
      <dgm:prSet/>
      <dgm:spPr/>
      <dgm:t>
        <a:bodyPr/>
        <a:lstStyle/>
        <a:p>
          <a:endParaRPr kumimoji="1" lang="ja-JP" altLang="en-US"/>
        </a:p>
      </dgm:t>
    </dgm:pt>
    <dgm:pt modelId="{14674AF3-1455-4B3D-A933-F7556E70A2E2}">
      <dgm:prSet phldrT="[Text]"/>
      <dgm:spPr>
        <a:solidFill>
          <a:schemeClr val="accent2"/>
        </a:solidFill>
      </dgm:spPr>
      <dgm:t>
        <a:bodyPr vert="vert"/>
        <a:lstStyle/>
        <a:p>
          <a:r>
            <a:rPr kumimoji="1" lang="en-US" altLang="ja-JP" dirty="0" smtClean="0"/>
            <a:t>CRC</a:t>
          </a:r>
          <a:endParaRPr kumimoji="1" lang="ja-JP" altLang="en-US"/>
        </a:p>
      </dgm:t>
    </dgm:pt>
    <dgm:pt modelId="{95E7D714-1289-47E1-8F93-56DC24418A4A}" type="parTrans" cxnId="{8401C501-7DD1-4A2D-A0F7-A392033631DE}">
      <dgm:prSet/>
      <dgm:spPr/>
      <dgm:t>
        <a:bodyPr/>
        <a:lstStyle/>
        <a:p>
          <a:endParaRPr kumimoji="1" lang="ja-JP" altLang="en-US"/>
        </a:p>
      </dgm:t>
    </dgm:pt>
    <dgm:pt modelId="{E141BAEA-B113-4471-9252-194288F18383}" type="sibTrans" cxnId="{8401C501-7DD1-4A2D-A0F7-A392033631DE}">
      <dgm:prSet/>
      <dgm:spPr/>
      <dgm:t>
        <a:bodyPr/>
        <a:lstStyle/>
        <a:p>
          <a:endParaRPr kumimoji="1" lang="ja-JP" altLang="en-US"/>
        </a:p>
      </dgm:t>
    </dgm:pt>
    <dgm:pt modelId="{F9AA76B7-AB61-43CE-95F0-71FD1BE9A649}">
      <dgm:prSet phldrT="[Text]"/>
      <dgm:spPr>
        <a:solidFill>
          <a:schemeClr val="accent2"/>
        </a:solidFill>
      </dgm:spPr>
      <dgm:t>
        <a:bodyPr vert="vert"/>
        <a:lstStyle/>
        <a:p>
          <a:r>
            <a:rPr kumimoji="1" lang="en-US" altLang="ja-JP" dirty="0" smtClean="0"/>
            <a:t>CMW</a:t>
          </a:r>
          <a:endParaRPr kumimoji="1" lang="ja-JP" altLang="en-US"/>
        </a:p>
      </dgm:t>
    </dgm:pt>
    <dgm:pt modelId="{FBD58DCE-E770-4784-99EC-BDB1FFF06E38}" type="parTrans" cxnId="{E36EFDCF-6515-4714-983C-545D932BDD94}">
      <dgm:prSet/>
      <dgm:spPr/>
      <dgm:t>
        <a:bodyPr/>
        <a:lstStyle/>
        <a:p>
          <a:endParaRPr kumimoji="1" lang="ja-JP" altLang="en-US"/>
        </a:p>
      </dgm:t>
    </dgm:pt>
    <dgm:pt modelId="{6B733DD6-512F-434D-A9D8-C1FB6C160F9B}" type="sibTrans" cxnId="{E36EFDCF-6515-4714-983C-545D932BDD94}">
      <dgm:prSet/>
      <dgm:spPr/>
      <dgm:t>
        <a:bodyPr/>
        <a:lstStyle/>
        <a:p>
          <a:endParaRPr kumimoji="1" lang="ja-JP" altLang="en-US"/>
        </a:p>
      </dgm:t>
    </dgm:pt>
    <dgm:pt modelId="{533264BB-F5C2-4CC6-8187-EA19B4AF6DE4}">
      <dgm:prSet phldrT="[Text]"/>
      <dgm:spPr>
        <a:solidFill>
          <a:schemeClr val="accent2"/>
        </a:solidFill>
      </dgm:spPr>
      <dgm:t>
        <a:bodyPr vert="vert"/>
        <a:lstStyle/>
        <a:p>
          <a:r>
            <a:rPr kumimoji="1" lang="en-US" altLang="ja-JP" dirty="0" smtClean="0"/>
            <a:t>CAT</a:t>
          </a:r>
          <a:endParaRPr kumimoji="1" lang="ja-JP" altLang="en-US"/>
        </a:p>
      </dgm:t>
    </dgm:pt>
    <dgm:pt modelId="{0FBAE9D8-1FC4-480C-B099-DB5A9FF73564}" type="parTrans" cxnId="{0F465221-07F1-4ED3-844E-85A244EF52DB}">
      <dgm:prSet/>
      <dgm:spPr/>
      <dgm:t>
        <a:bodyPr/>
        <a:lstStyle/>
        <a:p>
          <a:endParaRPr kumimoji="1" lang="ja-JP" altLang="en-US"/>
        </a:p>
      </dgm:t>
    </dgm:pt>
    <dgm:pt modelId="{2D18F324-2767-4334-A9DB-0AE265859B90}" type="sibTrans" cxnId="{0F465221-07F1-4ED3-844E-85A244EF52DB}">
      <dgm:prSet/>
      <dgm:spPr/>
      <dgm:t>
        <a:bodyPr/>
        <a:lstStyle/>
        <a:p>
          <a:endParaRPr kumimoji="1" lang="ja-JP" altLang="en-US"/>
        </a:p>
      </dgm:t>
    </dgm:pt>
    <dgm:pt modelId="{AB7C01B4-5285-4EF4-8202-C6472DBD5D37}">
      <dgm:prSet phldrT="[Text]"/>
      <dgm:spPr>
        <a:solidFill>
          <a:schemeClr val="accent2"/>
        </a:solidFill>
      </dgm:spPr>
      <dgm:t>
        <a:bodyPr vert="vert"/>
        <a:lstStyle/>
        <a:p>
          <a:r>
            <a:rPr kumimoji="1" lang="en-US" altLang="ja-JP" dirty="0" smtClean="0"/>
            <a:t>CERD</a:t>
          </a:r>
          <a:endParaRPr kumimoji="1" lang="ja-JP" altLang="en-US"/>
        </a:p>
      </dgm:t>
    </dgm:pt>
    <dgm:pt modelId="{E8C8B404-F0AD-4BB8-85B4-0F882778DC45}" type="parTrans" cxnId="{45BA539E-F38A-441A-92C7-D807AB5710F2}">
      <dgm:prSet/>
      <dgm:spPr/>
      <dgm:t>
        <a:bodyPr/>
        <a:lstStyle/>
        <a:p>
          <a:endParaRPr kumimoji="1" lang="ja-JP" altLang="en-US"/>
        </a:p>
      </dgm:t>
    </dgm:pt>
    <dgm:pt modelId="{55750FDE-1B2F-43CE-809E-96C79187AAD9}" type="sibTrans" cxnId="{45BA539E-F38A-441A-92C7-D807AB5710F2}">
      <dgm:prSet/>
      <dgm:spPr/>
      <dgm:t>
        <a:bodyPr/>
        <a:lstStyle/>
        <a:p>
          <a:endParaRPr kumimoji="1" lang="ja-JP" altLang="en-US"/>
        </a:p>
      </dgm:t>
    </dgm:pt>
    <dgm:pt modelId="{9461B731-5EF7-42FC-9DDE-2E0051681797}">
      <dgm:prSet phldrT="[Text]"/>
      <dgm:spPr>
        <a:solidFill>
          <a:schemeClr val="accent2"/>
        </a:solidFill>
      </dgm:spPr>
      <dgm:t>
        <a:bodyPr vert="vert"/>
        <a:lstStyle/>
        <a:p>
          <a:r>
            <a:rPr kumimoji="1" lang="en-US" altLang="ja-JP" dirty="0" smtClean="0"/>
            <a:t>HRC</a:t>
          </a:r>
          <a:endParaRPr kumimoji="1" lang="ja-JP" altLang="en-US"/>
        </a:p>
      </dgm:t>
    </dgm:pt>
    <dgm:pt modelId="{23118A1C-FF09-447B-BC5F-6F1451EC0F28}" type="parTrans" cxnId="{43D6A2F3-A346-4E3A-A7C2-98C28ABFF52D}">
      <dgm:prSet/>
      <dgm:spPr/>
      <dgm:t>
        <a:bodyPr/>
        <a:lstStyle/>
        <a:p>
          <a:endParaRPr kumimoji="1" lang="ja-JP" altLang="en-US"/>
        </a:p>
      </dgm:t>
    </dgm:pt>
    <dgm:pt modelId="{553341E1-CB27-4EC9-B667-40253ED40223}" type="sibTrans" cxnId="{43D6A2F3-A346-4E3A-A7C2-98C28ABFF52D}">
      <dgm:prSet/>
      <dgm:spPr/>
      <dgm:t>
        <a:bodyPr/>
        <a:lstStyle/>
        <a:p>
          <a:endParaRPr kumimoji="1" lang="ja-JP" altLang="en-US"/>
        </a:p>
      </dgm:t>
    </dgm:pt>
    <dgm:pt modelId="{C391C4EC-B7CD-402C-BB21-229A9B846469}">
      <dgm:prSet phldrT="[Text]"/>
      <dgm:spPr>
        <a:solidFill>
          <a:schemeClr val="accent2"/>
        </a:solidFill>
      </dgm:spPr>
      <dgm:t>
        <a:bodyPr vert="vert"/>
        <a:lstStyle/>
        <a:p>
          <a:r>
            <a:rPr kumimoji="1" lang="en-US" altLang="ja-JP" dirty="0" smtClean="0"/>
            <a:t>CESCR</a:t>
          </a:r>
          <a:endParaRPr kumimoji="1" lang="ja-JP" altLang="en-US"/>
        </a:p>
      </dgm:t>
    </dgm:pt>
    <dgm:pt modelId="{F9EA9663-A706-45B6-B795-BF9E9CC901B9}" type="parTrans" cxnId="{808BD5A3-B1C0-4976-9566-FDE61586320E}">
      <dgm:prSet/>
      <dgm:spPr/>
      <dgm:t>
        <a:bodyPr/>
        <a:lstStyle/>
        <a:p>
          <a:endParaRPr kumimoji="1" lang="ja-JP" altLang="en-US"/>
        </a:p>
      </dgm:t>
    </dgm:pt>
    <dgm:pt modelId="{23AEAA14-E646-4B1C-A2F0-777BC653FAC9}" type="sibTrans" cxnId="{808BD5A3-B1C0-4976-9566-FDE61586320E}">
      <dgm:prSet/>
      <dgm:spPr/>
      <dgm:t>
        <a:bodyPr/>
        <a:lstStyle/>
        <a:p>
          <a:endParaRPr kumimoji="1" lang="ja-JP" altLang="en-US"/>
        </a:p>
      </dgm:t>
    </dgm:pt>
    <dgm:pt modelId="{05DFF448-5EBE-42E8-90EF-D40403A7F1F1}">
      <dgm:prSet phldrT="[Text]"/>
      <dgm:spPr>
        <a:solidFill>
          <a:schemeClr val="accent2"/>
        </a:solidFill>
      </dgm:spPr>
      <dgm:t>
        <a:bodyPr vert="vert"/>
        <a:lstStyle/>
        <a:p>
          <a:r>
            <a:rPr kumimoji="1" lang="en-US" altLang="ja-JP" dirty="0" smtClean="0"/>
            <a:t>CRPD</a:t>
          </a:r>
          <a:endParaRPr kumimoji="1" lang="ja-JP" altLang="en-US"/>
        </a:p>
      </dgm:t>
    </dgm:pt>
    <dgm:pt modelId="{CC545D1E-A21D-408E-A90A-3EBDC7F5B7D2}" type="parTrans" cxnId="{14561506-8AC5-4298-9DAB-87E8C32FCB49}">
      <dgm:prSet/>
      <dgm:spPr/>
      <dgm:t>
        <a:bodyPr/>
        <a:lstStyle/>
        <a:p>
          <a:endParaRPr kumimoji="1" lang="ja-JP" altLang="en-US"/>
        </a:p>
      </dgm:t>
    </dgm:pt>
    <dgm:pt modelId="{E58B9AA5-D5FD-4BFA-9556-5382DE5ACF75}" type="sibTrans" cxnId="{14561506-8AC5-4298-9DAB-87E8C32FCB49}">
      <dgm:prSet/>
      <dgm:spPr/>
      <dgm:t>
        <a:bodyPr/>
        <a:lstStyle/>
        <a:p>
          <a:endParaRPr kumimoji="1" lang="ja-JP" altLang="en-US"/>
        </a:p>
      </dgm:t>
    </dgm:pt>
    <dgm:pt modelId="{D7219D30-1897-46BD-8FD8-D2979B59AA1A}" type="pres">
      <dgm:prSet presAssocID="{49B2FB48-AB06-401C-889A-01676BEA1173}" presName="Name0" presStyleCnt="0">
        <dgm:presLayoutVars>
          <dgm:chPref val="1"/>
          <dgm:dir/>
          <dgm:animOne val="branch"/>
          <dgm:animLvl val="lvl"/>
          <dgm:resizeHandles/>
        </dgm:presLayoutVars>
      </dgm:prSet>
      <dgm:spPr/>
      <dgm:t>
        <a:bodyPr/>
        <a:lstStyle/>
        <a:p>
          <a:endParaRPr kumimoji="1" lang="ja-JP" altLang="en-US"/>
        </a:p>
      </dgm:t>
    </dgm:pt>
    <dgm:pt modelId="{BE0C738A-5A8D-44DE-A2D0-165248B2F3F8}" type="pres">
      <dgm:prSet presAssocID="{6DB8398B-5E17-434E-B0B2-D6EAB0F72229}" presName="vertOne" presStyleCnt="0"/>
      <dgm:spPr/>
    </dgm:pt>
    <dgm:pt modelId="{019B5E88-26D4-49C4-99D3-16CBF95E34E9}" type="pres">
      <dgm:prSet presAssocID="{6DB8398B-5E17-434E-B0B2-D6EAB0F72229}" presName="txOne" presStyleLbl="node0" presStyleIdx="0" presStyleCnt="2" custScaleY="47630">
        <dgm:presLayoutVars>
          <dgm:chPref val="3"/>
        </dgm:presLayoutVars>
      </dgm:prSet>
      <dgm:spPr/>
      <dgm:t>
        <a:bodyPr/>
        <a:lstStyle/>
        <a:p>
          <a:endParaRPr kumimoji="1" lang="ja-JP" altLang="en-US"/>
        </a:p>
      </dgm:t>
    </dgm:pt>
    <dgm:pt modelId="{F6B1D6B6-8FD9-44BA-A24B-7643673CF38F}" type="pres">
      <dgm:prSet presAssocID="{6DB8398B-5E17-434E-B0B2-D6EAB0F72229}" presName="parTransOne" presStyleCnt="0"/>
      <dgm:spPr/>
    </dgm:pt>
    <dgm:pt modelId="{E52CA8FE-71A7-4309-8373-C73A4ED04FF8}" type="pres">
      <dgm:prSet presAssocID="{6DB8398B-5E17-434E-B0B2-D6EAB0F72229}" presName="horzOne" presStyleCnt="0"/>
      <dgm:spPr/>
    </dgm:pt>
    <dgm:pt modelId="{C113D9AD-855E-4401-A185-CB6E43CE3B9C}" type="pres">
      <dgm:prSet presAssocID="{C391C4EC-B7CD-402C-BB21-229A9B846469}" presName="vertTwo" presStyleCnt="0"/>
      <dgm:spPr/>
    </dgm:pt>
    <dgm:pt modelId="{4DCF0234-1F76-4BB1-8208-39863C11BDE3}" type="pres">
      <dgm:prSet presAssocID="{C391C4EC-B7CD-402C-BB21-229A9B846469}" presName="txTwo" presStyleLbl="node2" presStyleIdx="0" presStyleCnt="9" custScaleX="60342">
        <dgm:presLayoutVars>
          <dgm:chPref val="3"/>
        </dgm:presLayoutVars>
      </dgm:prSet>
      <dgm:spPr/>
      <dgm:t>
        <a:bodyPr/>
        <a:lstStyle/>
        <a:p>
          <a:endParaRPr kumimoji="1" lang="ja-JP" altLang="en-US"/>
        </a:p>
      </dgm:t>
    </dgm:pt>
    <dgm:pt modelId="{8C580793-7E31-48FB-AADD-3B494784565D}" type="pres">
      <dgm:prSet presAssocID="{C391C4EC-B7CD-402C-BB21-229A9B846469}" presName="horzTwo" presStyleCnt="0"/>
      <dgm:spPr/>
    </dgm:pt>
    <dgm:pt modelId="{AFD234B3-B542-4E1D-A2BE-DBC7E36C7E79}" type="pres">
      <dgm:prSet presAssocID="{23AEAA14-E646-4B1C-A2F0-777BC653FAC9}" presName="sibSpaceTwo" presStyleCnt="0"/>
      <dgm:spPr/>
    </dgm:pt>
    <dgm:pt modelId="{2399BEF1-B771-4B5C-BA0B-9249CA38E443}" type="pres">
      <dgm:prSet presAssocID="{9461B731-5EF7-42FC-9DDE-2E0051681797}" presName="vertTwo" presStyleCnt="0"/>
      <dgm:spPr/>
    </dgm:pt>
    <dgm:pt modelId="{9333F695-3B4C-4F16-8EE8-F9FF88F49E0E}" type="pres">
      <dgm:prSet presAssocID="{9461B731-5EF7-42FC-9DDE-2E0051681797}" presName="txTwo" presStyleLbl="node2" presStyleIdx="1" presStyleCnt="9" custScaleX="61667">
        <dgm:presLayoutVars>
          <dgm:chPref val="3"/>
        </dgm:presLayoutVars>
      </dgm:prSet>
      <dgm:spPr/>
      <dgm:t>
        <a:bodyPr/>
        <a:lstStyle/>
        <a:p>
          <a:endParaRPr kumimoji="1" lang="ja-JP" altLang="en-US"/>
        </a:p>
      </dgm:t>
    </dgm:pt>
    <dgm:pt modelId="{5F4A547D-5595-400B-AB14-41FEA8925AB0}" type="pres">
      <dgm:prSet presAssocID="{9461B731-5EF7-42FC-9DDE-2E0051681797}" presName="horzTwo" presStyleCnt="0"/>
      <dgm:spPr/>
    </dgm:pt>
    <dgm:pt modelId="{681BFFE7-4A8C-4F42-A083-2C09B5A58D85}" type="pres">
      <dgm:prSet presAssocID="{553341E1-CB27-4EC9-B667-40253ED40223}" presName="sibSpaceTwo" presStyleCnt="0"/>
      <dgm:spPr/>
    </dgm:pt>
    <dgm:pt modelId="{3350F8FD-E633-4F78-9CE8-D4C44F29B822}" type="pres">
      <dgm:prSet presAssocID="{AB7C01B4-5285-4EF4-8202-C6472DBD5D37}" presName="vertTwo" presStyleCnt="0"/>
      <dgm:spPr/>
    </dgm:pt>
    <dgm:pt modelId="{6DB9ED1E-8FB5-4470-9907-EC9AFDEB687F}" type="pres">
      <dgm:prSet presAssocID="{AB7C01B4-5285-4EF4-8202-C6472DBD5D37}" presName="txTwo" presStyleLbl="node2" presStyleIdx="2" presStyleCnt="9" custScaleX="67095">
        <dgm:presLayoutVars>
          <dgm:chPref val="3"/>
        </dgm:presLayoutVars>
      </dgm:prSet>
      <dgm:spPr/>
      <dgm:t>
        <a:bodyPr/>
        <a:lstStyle/>
        <a:p>
          <a:endParaRPr kumimoji="1" lang="ja-JP" altLang="en-US"/>
        </a:p>
      </dgm:t>
    </dgm:pt>
    <dgm:pt modelId="{8E9DE8E7-FDAD-4142-810D-16B87AD799FF}" type="pres">
      <dgm:prSet presAssocID="{AB7C01B4-5285-4EF4-8202-C6472DBD5D37}" presName="horzTwo" presStyleCnt="0"/>
      <dgm:spPr/>
    </dgm:pt>
    <dgm:pt modelId="{A49FD1BE-B5C0-4C0F-97E0-6CAB22C8D2D9}" type="pres">
      <dgm:prSet presAssocID="{55750FDE-1B2F-43CE-809E-96C79187AAD9}" presName="sibSpaceTwo" presStyleCnt="0"/>
      <dgm:spPr/>
    </dgm:pt>
    <dgm:pt modelId="{68674C19-E01F-469F-809F-EBD98521F4C2}" type="pres">
      <dgm:prSet presAssocID="{6183A5A1-137B-4383-9ED0-8A975648EEA0}" presName="vertTwo" presStyleCnt="0"/>
      <dgm:spPr/>
    </dgm:pt>
    <dgm:pt modelId="{EBAED80D-558B-477E-BF08-EC426885E0ED}" type="pres">
      <dgm:prSet presAssocID="{6183A5A1-137B-4383-9ED0-8A975648EEA0}" presName="txTwo" presStyleLbl="node2" presStyleIdx="3" presStyleCnt="9" custScaleX="68089">
        <dgm:presLayoutVars>
          <dgm:chPref val="3"/>
        </dgm:presLayoutVars>
      </dgm:prSet>
      <dgm:spPr/>
      <dgm:t>
        <a:bodyPr/>
        <a:lstStyle/>
        <a:p>
          <a:endParaRPr kumimoji="1" lang="ja-JP" altLang="en-US"/>
        </a:p>
      </dgm:t>
    </dgm:pt>
    <dgm:pt modelId="{92201806-5763-443F-ABA3-65A62C35E9CB}" type="pres">
      <dgm:prSet presAssocID="{6183A5A1-137B-4383-9ED0-8A975648EEA0}" presName="horzTwo" presStyleCnt="0"/>
      <dgm:spPr/>
    </dgm:pt>
    <dgm:pt modelId="{49D3C048-033D-4127-8DCA-42A2632E6E19}" type="pres">
      <dgm:prSet presAssocID="{5C671FF5-AE63-4A59-8D72-4A24F46D1260}" presName="sibSpaceTwo" presStyleCnt="0"/>
      <dgm:spPr/>
    </dgm:pt>
    <dgm:pt modelId="{5718789B-8D09-429F-9649-C7CB8DDFE296}" type="pres">
      <dgm:prSet presAssocID="{533264BB-F5C2-4CC6-8187-EA19B4AF6DE4}" presName="vertTwo" presStyleCnt="0"/>
      <dgm:spPr/>
    </dgm:pt>
    <dgm:pt modelId="{50978993-1C39-475C-82B0-CBF8BEEA51C6}" type="pres">
      <dgm:prSet presAssocID="{533264BB-F5C2-4CC6-8187-EA19B4AF6DE4}" presName="txTwo" presStyleLbl="node2" presStyleIdx="4" presStyleCnt="9" custScaleX="62082">
        <dgm:presLayoutVars>
          <dgm:chPref val="3"/>
        </dgm:presLayoutVars>
      </dgm:prSet>
      <dgm:spPr/>
      <dgm:t>
        <a:bodyPr/>
        <a:lstStyle/>
        <a:p>
          <a:endParaRPr kumimoji="1" lang="ja-JP" altLang="en-US"/>
        </a:p>
      </dgm:t>
    </dgm:pt>
    <dgm:pt modelId="{C911CEBE-6D1E-4445-823B-30EA89DB043D}" type="pres">
      <dgm:prSet presAssocID="{533264BB-F5C2-4CC6-8187-EA19B4AF6DE4}" presName="horzTwo" presStyleCnt="0"/>
      <dgm:spPr/>
    </dgm:pt>
    <dgm:pt modelId="{19024424-FF77-4872-AC73-75888D98B3AB}" type="pres">
      <dgm:prSet presAssocID="{2D18F324-2767-4334-A9DB-0AE265859B90}" presName="sibSpaceTwo" presStyleCnt="0"/>
      <dgm:spPr/>
    </dgm:pt>
    <dgm:pt modelId="{88CB948C-8377-4219-B5EA-037F4281D3D8}" type="pres">
      <dgm:prSet presAssocID="{14674AF3-1455-4B3D-A933-F7556E70A2E2}" presName="vertTwo" presStyleCnt="0"/>
      <dgm:spPr/>
    </dgm:pt>
    <dgm:pt modelId="{58BAE306-216C-42BB-9B9A-EF13B45B51B6}" type="pres">
      <dgm:prSet presAssocID="{14674AF3-1455-4B3D-A933-F7556E70A2E2}" presName="txTwo" presStyleLbl="node2" presStyleIdx="5" presStyleCnt="9" custScaleX="63359">
        <dgm:presLayoutVars>
          <dgm:chPref val="3"/>
        </dgm:presLayoutVars>
      </dgm:prSet>
      <dgm:spPr/>
      <dgm:t>
        <a:bodyPr/>
        <a:lstStyle/>
        <a:p>
          <a:endParaRPr kumimoji="1" lang="ja-JP" altLang="en-US"/>
        </a:p>
      </dgm:t>
    </dgm:pt>
    <dgm:pt modelId="{AF0F3ABB-BB33-4086-B1A4-63727E6745E2}" type="pres">
      <dgm:prSet presAssocID="{14674AF3-1455-4B3D-A933-F7556E70A2E2}" presName="horzTwo" presStyleCnt="0"/>
      <dgm:spPr/>
    </dgm:pt>
    <dgm:pt modelId="{8894B9A9-18DA-4405-A67E-6A589FDA8D42}" type="pres">
      <dgm:prSet presAssocID="{E141BAEA-B113-4471-9252-194288F18383}" presName="sibSpaceTwo" presStyleCnt="0"/>
      <dgm:spPr/>
    </dgm:pt>
    <dgm:pt modelId="{2D3EE72E-5829-462D-8E5F-EEAF07E0246B}" type="pres">
      <dgm:prSet presAssocID="{F9AA76B7-AB61-43CE-95F0-71FD1BE9A649}" presName="vertTwo" presStyleCnt="0"/>
      <dgm:spPr/>
    </dgm:pt>
    <dgm:pt modelId="{97951ADA-2FA9-4771-B6A2-A527D7F0DBC7}" type="pres">
      <dgm:prSet presAssocID="{F9AA76B7-AB61-43CE-95F0-71FD1BE9A649}" presName="txTwo" presStyleLbl="node2" presStyleIdx="6" presStyleCnt="9" custScaleX="63127">
        <dgm:presLayoutVars>
          <dgm:chPref val="3"/>
        </dgm:presLayoutVars>
      </dgm:prSet>
      <dgm:spPr/>
      <dgm:t>
        <a:bodyPr/>
        <a:lstStyle/>
        <a:p>
          <a:endParaRPr kumimoji="1" lang="ja-JP" altLang="en-US"/>
        </a:p>
      </dgm:t>
    </dgm:pt>
    <dgm:pt modelId="{FF6D9191-F7AE-4A18-BF94-1CF9602EE7B8}" type="pres">
      <dgm:prSet presAssocID="{F9AA76B7-AB61-43CE-95F0-71FD1BE9A649}" presName="horzTwo" presStyleCnt="0"/>
      <dgm:spPr/>
    </dgm:pt>
    <dgm:pt modelId="{4C2CE264-CAD6-4D42-A9D2-8BFFC0A27C4A}" type="pres">
      <dgm:prSet presAssocID="{6B733DD6-512F-434D-A9D8-C1FB6C160F9B}" presName="sibSpaceTwo" presStyleCnt="0"/>
      <dgm:spPr/>
    </dgm:pt>
    <dgm:pt modelId="{27C3D87F-F85A-4B44-B7EC-906D0C3C8A6B}" type="pres">
      <dgm:prSet presAssocID="{05DFF448-5EBE-42E8-90EF-D40403A7F1F1}" presName="vertTwo" presStyleCnt="0"/>
      <dgm:spPr/>
    </dgm:pt>
    <dgm:pt modelId="{58C8B3F4-D661-43D7-A362-A67D29EE50B5}" type="pres">
      <dgm:prSet presAssocID="{05DFF448-5EBE-42E8-90EF-D40403A7F1F1}" presName="txTwo" presStyleLbl="node2" presStyleIdx="7" presStyleCnt="9" custScaleX="61934">
        <dgm:presLayoutVars>
          <dgm:chPref val="3"/>
        </dgm:presLayoutVars>
      </dgm:prSet>
      <dgm:spPr/>
      <dgm:t>
        <a:bodyPr/>
        <a:lstStyle/>
        <a:p>
          <a:endParaRPr kumimoji="1" lang="ja-JP" altLang="en-US"/>
        </a:p>
      </dgm:t>
    </dgm:pt>
    <dgm:pt modelId="{685A47F3-0628-4504-88C3-FEEE9B8A0CE3}" type="pres">
      <dgm:prSet presAssocID="{05DFF448-5EBE-42E8-90EF-D40403A7F1F1}" presName="horzTwo" presStyleCnt="0"/>
      <dgm:spPr/>
    </dgm:pt>
    <dgm:pt modelId="{0946A2C9-1818-4510-B602-8A9DEC2EB9D1}" type="pres">
      <dgm:prSet presAssocID="{E3FEAD49-9B50-4539-95F8-3DB9494B3A97}" presName="sibSpaceOne" presStyleCnt="0"/>
      <dgm:spPr/>
    </dgm:pt>
    <dgm:pt modelId="{4210B076-D653-4146-B0CE-FBD0D7BC1139}" type="pres">
      <dgm:prSet presAssocID="{52125E1B-1A69-4AB8-A615-C4F6C59B03DC}" presName="vertOne" presStyleCnt="0"/>
      <dgm:spPr/>
    </dgm:pt>
    <dgm:pt modelId="{74445711-3657-414A-9EDC-DD4DE67A5DC6}" type="pres">
      <dgm:prSet presAssocID="{52125E1B-1A69-4AB8-A615-C4F6C59B03DC}" presName="txOne" presStyleLbl="node0" presStyleIdx="1" presStyleCnt="2" custScaleY="46650">
        <dgm:presLayoutVars>
          <dgm:chPref val="3"/>
        </dgm:presLayoutVars>
      </dgm:prSet>
      <dgm:spPr/>
      <dgm:t>
        <a:bodyPr/>
        <a:lstStyle/>
        <a:p>
          <a:endParaRPr kumimoji="1" lang="ja-JP" altLang="en-US"/>
        </a:p>
      </dgm:t>
    </dgm:pt>
    <dgm:pt modelId="{7B9254B1-4D90-458B-882D-1B4C9F2BBCA4}" type="pres">
      <dgm:prSet presAssocID="{52125E1B-1A69-4AB8-A615-C4F6C59B03DC}" presName="parTransOne" presStyleCnt="0"/>
      <dgm:spPr/>
    </dgm:pt>
    <dgm:pt modelId="{8C1E2F62-EE62-4A5A-9587-C433D4F4BD5F}" type="pres">
      <dgm:prSet presAssocID="{52125E1B-1A69-4AB8-A615-C4F6C59B03DC}" presName="horzOne" presStyleCnt="0"/>
      <dgm:spPr/>
    </dgm:pt>
    <dgm:pt modelId="{8D3F95ED-7B05-473D-B1DB-D5BDD938B1ED}" type="pres">
      <dgm:prSet presAssocID="{FE5A4DAC-7B81-4BAC-A6B6-D2CA4F0B6FE3}" presName="vertTwo" presStyleCnt="0"/>
      <dgm:spPr/>
    </dgm:pt>
    <dgm:pt modelId="{60B99A2C-2BBB-465C-BFC3-5AC0504DDF76}" type="pres">
      <dgm:prSet presAssocID="{FE5A4DAC-7B81-4BAC-A6B6-D2CA4F0B6FE3}" presName="txTwo" presStyleLbl="node2" presStyleIdx="8" presStyleCnt="9" custScaleY="44265">
        <dgm:presLayoutVars>
          <dgm:chPref val="3"/>
        </dgm:presLayoutVars>
      </dgm:prSet>
      <dgm:spPr/>
      <dgm:t>
        <a:bodyPr/>
        <a:lstStyle/>
        <a:p>
          <a:endParaRPr kumimoji="1" lang="ja-JP" altLang="en-US"/>
        </a:p>
      </dgm:t>
    </dgm:pt>
    <dgm:pt modelId="{649ED11F-1DB2-40DA-9B4D-633056B827D4}" type="pres">
      <dgm:prSet presAssocID="{FE5A4DAC-7B81-4BAC-A6B6-D2CA4F0B6FE3}" presName="parTransTwo" presStyleCnt="0"/>
      <dgm:spPr/>
    </dgm:pt>
    <dgm:pt modelId="{7F5F685A-C968-4525-9150-D5DD6EA4E091}" type="pres">
      <dgm:prSet presAssocID="{FE5A4DAC-7B81-4BAC-A6B6-D2CA4F0B6FE3}" presName="horzTwo" presStyleCnt="0"/>
      <dgm:spPr/>
    </dgm:pt>
    <dgm:pt modelId="{091E215B-1C64-4CF5-B6EC-550A0F6BCB87}" type="pres">
      <dgm:prSet presAssocID="{F56F0D98-A555-4B1B-A8FC-DE2E43F5633B}" presName="vertThree" presStyleCnt="0"/>
      <dgm:spPr/>
    </dgm:pt>
    <dgm:pt modelId="{4C0C1E64-18AB-467C-974C-FB9BEF800D52}" type="pres">
      <dgm:prSet presAssocID="{F56F0D98-A555-4B1B-A8FC-DE2E43F5633B}" presName="txThree" presStyleLbl="node3" presStyleIdx="0" presStyleCnt="2">
        <dgm:presLayoutVars>
          <dgm:chPref val="3"/>
        </dgm:presLayoutVars>
      </dgm:prSet>
      <dgm:spPr/>
      <dgm:t>
        <a:bodyPr/>
        <a:lstStyle/>
        <a:p>
          <a:endParaRPr kumimoji="1" lang="ja-JP" altLang="en-US"/>
        </a:p>
      </dgm:t>
    </dgm:pt>
    <dgm:pt modelId="{7C5C4ECB-9671-4FD3-A36D-51427A0AFB64}" type="pres">
      <dgm:prSet presAssocID="{F56F0D98-A555-4B1B-A8FC-DE2E43F5633B}" presName="horzThree" presStyleCnt="0"/>
      <dgm:spPr/>
    </dgm:pt>
    <dgm:pt modelId="{F57A2743-374E-4600-8B46-3F35F9A82140}" type="pres">
      <dgm:prSet presAssocID="{B5BBA079-4465-4F8C-B9EE-C81F9683B739}" presName="sibSpaceThree" presStyleCnt="0"/>
      <dgm:spPr/>
    </dgm:pt>
    <dgm:pt modelId="{056A4E00-9214-4E21-BE18-453B802AE20C}" type="pres">
      <dgm:prSet presAssocID="{7C34C5E0-9E77-44B0-B440-D31879350895}" presName="vertThree" presStyleCnt="0"/>
      <dgm:spPr/>
    </dgm:pt>
    <dgm:pt modelId="{701775E7-285C-4E82-A16D-0B0DE6B4BBC7}" type="pres">
      <dgm:prSet presAssocID="{7C34C5E0-9E77-44B0-B440-D31879350895}" presName="txThree" presStyleLbl="node3" presStyleIdx="1" presStyleCnt="2">
        <dgm:presLayoutVars>
          <dgm:chPref val="3"/>
        </dgm:presLayoutVars>
      </dgm:prSet>
      <dgm:spPr/>
      <dgm:t>
        <a:bodyPr/>
        <a:lstStyle/>
        <a:p>
          <a:endParaRPr kumimoji="1" lang="ja-JP" altLang="en-US"/>
        </a:p>
      </dgm:t>
    </dgm:pt>
    <dgm:pt modelId="{9364CEF1-2DBE-497D-96F6-209E65C078D1}" type="pres">
      <dgm:prSet presAssocID="{7C34C5E0-9E77-44B0-B440-D31879350895}" presName="horzThree" presStyleCnt="0"/>
      <dgm:spPr/>
    </dgm:pt>
  </dgm:ptLst>
  <dgm:cxnLst>
    <dgm:cxn modelId="{95DC0E39-88EC-4BFC-8BC8-4FBDFDCB5214}" type="presOf" srcId="{14674AF3-1455-4B3D-A933-F7556E70A2E2}" destId="{58BAE306-216C-42BB-9B9A-EF13B45B51B6}" srcOrd="0" destOrd="0" presId="urn:microsoft.com/office/officeart/2005/8/layout/hierarchy4"/>
    <dgm:cxn modelId="{0C574779-A7FD-4FB9-8907-7886E3CCD66B}" type="presOf" srcId="{52125E1B-1A69-4AB8-A615-C4F6C59B03DC}" destId="{74445711-3657-414A-9EDC-DD4DE67A5DC6}" srcOrd="0" destOrd="0" presId="urn:microsoft.com/office/officeart/2005/8/layout/hierarchy4"/>
    <dgm:cxn modelId="{9E2B9137-FC2E-4D06-BF1E-EE2EB250FF5D}" type="presOf" srcId="{AB7C01B4-5285-4EF4-8202-C6472DBD5D37}" destId="{6DB9ED1E-8FB5-4470-9907-EC9AFDEB687F}" srcOrd="0" destOrd="0" presId="urn:microsoft.com/office/officeart/2005/8/layout/hierarchy4"/>
    <dgm:cxn modelId="{43D6A2F3-A346-4E3A-A7C2-98C28ABFF52D}" srcId="{6DB8398B-5E17-434E-B0B2-D6EAB0F72229}" destId="{9461B731-5EF7-42FC-9DDE-2E0051681797}" srcOrd="1" destOrd="0" parTransId="{23118A1C-FF09-447B-BC5F-6F1451EC0F28}" sibTransId="{553341E1-CB27-4EC9-B667-40253ED40223}"/>
    <dgm:cxn modelId="{24A76E4C-483F-45E3-9E11-8A2C5C4AFAD3}" type="presOf" srcId="{9461B731-5EF7-42FC-9DDE-2E0051681797}" destId="{9333F695-3B4C-4F16-8EE8-F9FF88F49E0E}" srcOrd="0" destOrd="0" presId="urn:microsoft.com/office/officeart/2005/8/layout/hierarchy4"/>
    <dgm:cxn modelId="{60C6D5B7-22F6-455E-9BCC-B557960ED4CD}" type="presOf" srcId="{49B2FB48-AB06-401C-889A-01676BEA1173}" destId="{D7219D30-1897-46BD-8FD8-D2979B59AA1A}" srcOrd="0" destOrd="0" presId="urn:microsoft.com/office/officeart/2005/8/layout/hierarchy4"/>
    <dgm:cxn modelId="{0F465221-07F1-4ED3-844E-85A244EF52DB}" srcId="{6DB8398B-5E17-434E-B0B2-D6EAB0F72229}" destId="{533264BB-F5C2-4CC6-8187-EA19B4AF6DE4}" srcOrd="4" destOrd="0" parTransId="{0FBAE9D8-1FC4-480C-B099-DB5A9FF73564}" sibTransId="{2D18F324-2767-4334-A9DB-0AE265859B90}"/>
    <dgm:cxn modelId="{147C2885-DA4F-4351-B06C-DF314B4DA419}" type="presOf" srcId="{533264BB-F5C2-4CC6-8187-EA19B4AF6DE4}" destId="{50978993-1C39-475C-82B0-CBF8BEEA51C6}" srcOrd="0" destOrd="0" presId="urn:microsoft.com/office/officeart/2005/8/layout/hierarchy4"/>
    <dgm:cxn modelId="{53F99F52-D610-44B9-8111-AE8BE6E5E27F}" srcId="{52125E1B-1A69-4AB8-A615-C4F6C59B03DC}" destId="{FE5A4DAC-7B81-4BAC-A6B6-D2CA4F0B6FE3}" srcOrd="0" destOrd="0" parTransId="{226DE712-63CA-44D7-806D-8A144976BC5A}" sibTransId="{CD94695F-E316-40FA-B112-89527198A7A0}"/>
    <dgm:cxn modelId="{55F80415-4BCA-40D7-9851-33C543BCCB12}" type="presOf" srcId="{7C34C5E0-9E77-44B0-B440-D31879350895}" destId="{701775E7-285C-4E82-A16D-0B0DE6B4BBC7}" srcOrd="0" destOrd="0" presId="urn:microsoft.com/office/officeart/2005/8/layout/hierarchy4"/>
    <dgm:cxn modelId="{E85CF072-9D75-418E-9630-44C94FCC1C3A}" srcId="{FE5A4DAC-7B81-4BAC-A6B6-D2CA4F0B6FE3}" destId="{F56F0D98-A555-4B1B-A8FC-DE2E43F5633B}" srcOrd="0" destOrd="0" parTransId="{CD4D5604-9632-4552-B2E7-B7178F89E8B5}" sibTransId="{B5BBA079-4465-4F8C-B9EE-C81F9683B739}"/>
    <dgm:cxn modelId="{B1F4C1C1-309A-4B7B-85DE-61A7A0B0A412}" type="presOf" srcId="{F56F0D98-A555-4B1B-A8FC-DE2E43F5633B}" destId="{4C0C1E64-18AB-467C-974C-FB9BEF800D52}" srcOrd="0" destOrd="0" presId="urn:microsoft.com/office/officeart/2005/8/layout/hierarchy4"/>
    <dgm:cxn modelId="{F078AEE3-693D-4A7F-A637-F0C4171CE891}" srcId="{FE5A4DAC-7B81-4BAC-A6B6-D2CA4F0B6FE3}" destId="{7C34C5E0-9E77-44B0-B440-D31879350895}" srcOrd="1" destOrd="0" parTransId="{220A45EB-3FB0-4BDB-8230-F97FA23D9453}" sibTransId="{99A8F465-A6D7-42EE-8964-29B590B5BD92}"/>
    <dgm:cxn modelId="{14561506-8AC5-4298-9DAB-87E8C32FCB49}" srcId="{6DB8398B-5E17-434E-B0B2-D6EAB0F72229}" destId="{05DFF448-5EBE-42E8-90EF-D40403A7F1F1}" srcOrd="7" destOrd="0" parTransId="{CC545D1E-A21D-408E-A90A-3EBDC7F5B7D2}" sibTransId="{E58B9AA5-D5FD-4BFA-9556-5382DE5ACF75}"/>
    <dgm:cxn modelId="{8401C501-7DD1-4A2D-A0F7-A392033631DE}" srcId="{6DB8398B-5E17-434E-B0B2-D6EAB0F72229}" destId="{14674AF3-1455-4B3D-A933-F7556E70A2E2}" srcOrd="5" destOrd="0" parTransId="{95E7D714-1289-47E1-8F93-56DC24418A4A}" sibTransId="{E141BAEA-B113-4471-9252-194288F18383}"/>
    <dgm:cxn modelId="{C70517C3-C7ED-4F3A-A74E-2B0A1A2FC2FF}" type="presOf" srcId="{6DB8398B-5E17-434E-B0B2-D6EAB0F72229}" destId="{019B5E88-26D4-49C4-99D3-16CBF95E34E9}" srcOrd="0" destOrd="0" presId="urn:microsoft.com/office/officeart/2005/8/layout/hierarchy4"/>
    <dgm:cxn modelId="{7D4F5B47-720C-42DC-A39E-462E2714F209}" type="presOf" srcId="{FE5A4DAC-7B81-4BAC-A6B6-D2CA4F0B6FE3}" destId="{60B99A2C-2BBB-465C-BFC3-5AC0504DDF76}" srcOrd="0" destOrd="0" presId="urn:microsoft.com/office/officeart/2005/8/layout/hierarchy4"/>
    <dgm:cxn modelId="{437DC8AE-B89F-4876-8D3F-9A6A55E2C768}" srcId="{6DB8398B-5E17-434E-B0B2-D6EAB0F72229}" destId="{6183A5A1-137B-4383-9ED0-8A975648EEA0}" srcOrd="3" destOrd="0" parTransId="{0E184DA9-6EA5-45AB-8577-9AFC525ED6A9}" sibTransId="{5C671FF5-AE63-4A59-8D72-4A24F46D1260}"/>
    <dgm:cxn modelId="{45BA539E-F38A-441A-92C7-D807AB5710F2}" srcId="{6DB8398B-5E17-434E-B0B2-D6EAB0F72229}" destId="{AB7C01B4-5285-4EF4-8202-C6472DBD5D37}" srcOrd="2" destOrd="0" parTransId="{E8C8B404-F0AD-4BB8-85B4-0F882778DC45}" sibTransId="{55750FDE-1B2F-43CE-809E-96C79187AAD9}"/>
    <dgm:cxn modelId="{9708B1BC-3D23-49E2-9D57-0DFE456969C2}" srcId="{49B2FB48-AB06-401C-889A-01676BEA1173}" destId="{52125E1B-1A69-4AB8-A615-C4F6C59B03DC}" srcOrd="1" destOrd="0" parTransId="{47570314-CE28-4D9D-A527-0367B391E5FA}" sibTransId="{FCBD2FED-8352-4EE3-8BA4-71B31A2B2444}"/>
    <dgm:cxn modelId="{808BD5A3-B1C0-4976-9566-FDE61586320E}" srcId="{6DB8398B-5E17-434E-B0B2-D6EAB0F72229}" destId="{C391C4EC-B7CD-402C-BB21-229A9B846469}" srcOrd="0" destOrd="0" parTransId="{F9EA9663-A706-45B6-B795-BF9E9CC901B9}" sibTransId="{23AEAA14-E646-4B1C-A2F0-777BC653FAC9}"/>
    <dgm:cxn modelId="{884199A4-7A5E-449A-889C-B75B2E8F28B0}" type="presOf" srcId="{C391C4EC-B7CD-402C-BB21-229A9B846469}" destId="{4DCF0234-1F76-4BB1-8208-39863C11BDE3}" srcOrd="0" destOrd="0" presId="urn:microsoft.com/office/officeart/2005/8/layout/hierarchy4"/>
    <dgm:cxn modelId="{14DF7E50-E8E8-4617-AD78-628BFFCC1281}" type="presOf" srcId="{F9AA76B7-AB61-43CE-95F0-71FD1BE9A649}" destId="{97951ADA-2FA9-4771-B6A2-A527D7F0DBC7}" srcOrd="0" destOrd="0" presId="urn:microsoft.com/office/officeart/2005/8/layout/hierarchy4"/>
    <dgm:cxn modelId="{EE3F11A2-7376-4918-9BDE-A2A8BF807787}" srcId="{49B2FB48-AB06-401C-889A-01676BEA1173}" destId="{6DB8398B-5E17-434E-B0B2-D6EAB0F72229}" srcOrd="0" destOrd="0" parTransId="{78C4A8B9-EF72-4FEE-B55B-24D7C70FF03A}" sibTransId="{E3FEAD49-9B50-4539-95F8-3DB9494B3A97}"/>
    <dgm:cxn modelId="{E36EFDCF-6515-4714-983C-545D932BDD94}" srcId="{6DB8398B-5E17-434E-B0B2-D6EAB0F72229}" destId="{F9AA76B7-AB61-43CE-95F0-71FD1BE9A649}" srcOrd="6" destOrd="0" parTransId="{FBD58DCE-E770-4784-99EC-BDB1FFF06E38}" sibTransId="{6B733DD6-512F-434D-A9D8-C1FB6C160F9B}"/>
    <dgm:cxn modelId="{F1F055C3-61F7-430A-A21A-80AF647F64DA}" type="presOf" srcId="{6183A5A1-137B-4383-9ED0-8A975648EEA0}" destId="{EBAED80D-558B-477E-BF08-EC426885E0ED}" srcOrd="0" destOrd="0" presId="urn:microsoft.com/office/officeart/2005/8/layout/hierarchy4"/>
    <dgm:cxn modelId="{B14531FF-2458-4D87-A51D-457701E36B2A}" type="presOf" srcId="{05DFF448-5EBE-42E8-90EF-D40403A7F1F1}" destId="{58C8B3F4-D661-43D7-A362-A67D29EE50B5}" srcOrd="0" destOrd="0" presId="urn:microsoft.com/office/officeart/2005/8/layout/hierarchy4"/>
    <dgm:cxn modelId="{294DEB34-E2D0-41CA-AE19-B2CC3D6247C6}" type="presParOf" srcId="{D7219D30-1897-46BD-8FD8-D2979B59AA1A}" destId="{BE0C738A-5A8D-44DE-A2D0-165248B2F3F8}" srcOrd="0" destOrd="0" presId="urn:microsoft.com/office/officeart/2005/8/layout/hierarchy4"/>
    <dgm:cxn modelId="{F7A2AC1D-EB90-4B35-AB18-DF1518713247}" type="presParOf" srcId="{BE0C738A-5A8D-44DE-A2D0-165248B2F3F8}" destId="{019B5E88-26D4-49C4-99D3-16CBF95E34E9}" srcOrd="0" destOrd="0" presId="urn:microsoft.com/office/officeart/2005/8/layout/hierarchy4"/>
    <dgm:cxn modelId="{78DAC07B-28F9-433B-953D-2934B67C60EE}" type="presParOf" srcId="{BE0C738A-5A8D-44DE-A2D0-165248B2F3F8}" destId="{F6B1D6B6-8FD9-44BA-A24B-7643673CF38F}" srcOrd="1" destOrd="0" presId="urn:microsoft.com/office/officeart/2005/8/layout/hierarchy4"/>
    <dgm:cxn modelId="{89F4D2E1-0B8D-4027-8C91-D48B7B82FDEF}" type="presParOf" srcId="{BE0C738A-5A8D-44DE-A2D0-165248B2F3F8}" destId="{E52CA8FE-71A7-4309-8373-C73A4ED04FF8}" srcOrd="2" destOrd="0" presId="urn:microsoft.com/office/officeart/2005/8/layout/hierarchy4"/>
    <dgm:cxn modelId="{D8304285-CAA9-4F17-8475-C4A40AD5EAA6}" type="presParOf" srcId="{E52CA8FE-71A7-4309-8373-C73A4ED04FF8}" destId="{C113D9AD-855E-4401-A185-CB6E43CE3B9C}" srcOrd="0" destOrd="0" presId="urn:microsoft.com/office/officeart/2005/8/layout/hierarchy4"/>
    <dgm:cxn modelId="{F27539B9-9859-4DF7-904E-C8C3CFCC72F6}" type="presParOf" srcId="{C113D9AD-855E-4401-A185-CB6E43CE3B9C}" destId="{4DCF0234-1F76-4BB1-8208-39863C11BDE3}" srcOrd="0" destOrd="0" presId="urn:microsoft.com/office/officeart/2005/8/layout/hierarchy4"/>
    <dgm:cxn modelId="{CFD2B9DA-F3A8-4EB4-BDE4-2D7E41C27796}" type="presParOf" srcId="{C113D9AD-855E-4401-A185-CB6E43CE3B9C}" destId="{8C580793-7E31-48FB-AADD-3B494784565D}" srcOrd="1" destOrd="0" presId="urn:microsoft.com/office/officeart/2005/8/layout/hierarchy4"/>
    <dgm:cxn modelId="{A33F6969-91A2-4BD7-8222-8ED23F159FF6}" type="presParOf" srcId="{E52CA8FE-71A7-4309-8373-C73A4ED04FF8}" destId="{AFD234B3-B542-4E1D-A2BE-DBC7E36C7E79}" srcOrd="1" destOrd="0" presId="urn:microsoft.com/office/officeart/2005/8/layout/hierarchy4"/>
    <dgm:cxn modelId="{DCE2F6E2-F544-4D9E-A58E-2DDE5D123E1E}" type="presParOf" srcId="{E52CA8FE-71A7-4309-8373-C73A4ED04FF8}" destId="{2399BEF1-B771-4B5C-BA0B-9249CA38E443}" srcOrd="2" destOrd="0" presId="urn:microsoft.com/office/officeart/2005/8/layout/hierarchy4"/>
    <dgm:cxn modelId="{75DF7984-2A44-4210-841F-CBD2130604DB}" type="presParOf" srcId="{2399BEF1-B771-4B5C-BA0B-9249CA38E443}" destId="{9333F695-3B4C-4F16-8EE8-F9FF88F49E0E}" srcOrd="0" destOrd="0" presId="urn:microsoft.com/office/officeart/2005/8/layout/hierarchy4"/>
    <dgm:cxn modelId="{D778556B-63BD-475A-B810-0A93059C0143}" type="presParOf" srcId="{2399BEF1-B771-4B5C-BA0B-9249CA38E443}" destId="{5F4A547D-5595-400B-AB14-41FEA8925AB0}" srcOrd="1" destOrd="0" presId="urn:microsoft.com/office/officeart/2005/8/layout/hierarchy4"/>
    <dgm:cxn modelId="{3B0F8362-BDC0-4243-9C6C-5390637C31D6}" type="presParOf" srcId="{E52CA8FE-71A7-4309-8373-C73A4ED04FF8}" destId="{681BFFE7-4A8C-4F42-A083-2C09B5A58D85}" srcOrd="3" destOrd="0" presId="urn:microsoft.com/office/officeart/2005/8/layout/hierarchy4"/>
    <dgm:cxn modelId="{1714DFD3-269B-4B14-B0B3-1DBE35387217}" type="presParOf" srcId="{E52CA8FE-71A7-4309-8373-C73A4ED04FF8}" destId="{3350F8FD-E633-4F78-9CE8-D4C44F29B822}" srcOrd="4" destOrd="0" presId="urn:microsoft.com/office/officeart/2005/8/layout/hierarchy4"/>
    <dgm:cxn modelId="{F2151378-3DAE-43DC-B859-DB776F4549C7}" type="presParOf" srcId="{3350F8FD-E633-4F78-9CE8-D4C44F29B822}" destId="{6DB9ED1E-8FB5-4470-9907-EC9AFDEB687F}" srcOrd="0" destOrd="0" presId="urn:microsoft.com/office/officeart/2005/8/layout/hierarchy4"/>
    <dgm:cxn modelId="{369B4ADD-BDA9-49F0-A6C0-80BCCF696803}" type="presParOf" srcId="{3350F8FD-E633-4F78-9CE8-D4C44F29B822}" destId="{8E9DE8E7-FDAD-4142-810D-16B87AD799FF}" srcOrd="1" destOrd="0" presId="urn:microsoft.com/office/officeart/2005/8/layout/hierarchy4"/>
    <dgm:cxn modelId="{F9553237-1979-4D13-91CC-AC11D09D053D}" type="presParOf" srcId="{E52CA8FE-71A7-4309-8373-C73A4ED04FF8}" destId="{A49FD1BE-B5C0-4C0F-97E0-6CAB22C8D2D9}" srcOrd="5" destOrd="0" presId="urn:microsoft.com/office/officeart/2005/8/layout/hierarchy4"/>
    <dgm:cxn modelId="{AE784936-06B8-4F74-8D21-7D4C7B712DEE}" type="presParOf" srcId="{E52CA8FE-71A7-4309-8373-C73A4ED04FF8}" destId="{68674C19-E01F-469F-809F-EBD98521F4C2}" srcOrd="6" destOrd="0" presId="urn:microsoft.com/office/officeart/2005/8/layout/hierarchy4"/>
    <dgm:cxn modelId="{D2A1B33F-593D-4967-BB37-2C20B1A6A076}" type="presParOf" srcId="{68674C19-E01F-469F-809F-EBD98521F4C2}" destId="{EBAED80D-558B-477E-BF08-EC426885E0ED}" srcOrd="0" destOrd="0" presId="urn:microsoft.com/office/officeart/2005/8/layout/hierarchy4"/>
    <dgm:cxn modelId="{1C11BB82-BE2B-42E4-8543-17A9975F08FC}" type="presParOf" srcId="{68674C19-E01F-469F-809F-EBD98521F4C2}" destId="{92201806-5763-443F-ABA3-65A62C35E9CB}" srcOrd="1" destOrd="0" presId="urn:microsoft.com/office/officeart/2005/8/layout/hierarchy4"/>
    <dgm:cxn modelId="{6665C362-239E-4E61-B778-D0839702A916}" type="presParOf" srcId="{E52CA8FE-71A7-4309-8373-C73A4ED04FF8}" destId="{49D3C048-033D-4127-8DCA-42A2632E6E19}" srcOrd="7" destOrd="0" presId="urn:microsoft.com/office/officeart/2005/8/layout/hierarchy4"/>
    <dgm:cxn modelId="{D29449C2-F259-40D5-A84E-768E6FB5EBF6}" type="presParOf" srcId="{E52CA8FE-71A7-4309-8373-C73A4ED04FF8}" destId="{5718789B-8D09-429F-9649-C7CB8DDFE296}" srcOrd="8" destOrd="0" presId="urn:microsoft.com/office/officeart/2005/8/layout/hierarchy4"/>
    <dgm:cxn modelId="{789E2AB1-2CDD-4ABE-8D80-618AE65649CC}" type="presParOf" srcId="{5718789B-8D09-429F-9649-C7CB8DDFE296}" destId="{50978993-1C39-475C-82B0-CBF8BEEA51C6}" srcOrd="0" destOrd="0" presId="urn:microsoft.com/office/officeart/2005/8/layout/hierarchy4"/>
    <dgm:cxn modelId="{9359885F-3B1B-4C37-B0A6-68A974D63C79}" type="presParOf" srcId="{5718789B-8D09-429F-9649-C7CB8DDFE296}" destId="{C911CEBE-6D1E-4445-823B-30EA89DB043D}" srcOrd="1" destOrd="0" presId="urn:microsoft.com/office/officeart/2005/8/layout/hierarchy4"/>
    <dgm:cxn modelId="{8A02DA47-DFDA-47D7-ACEC-E78BA46AD595}" type="presParOf" srcId="{E52CA8FE-71A7-4309-8373-C73A4ED04FF8}" destId="{19024424-FF77-4872-AC73-75888D98B3AB}" srcOrd="9" destOrd="0" presId="urn:microsoft.com/office/officeart/2005/8/layout/hierarchy4"/>
    <dgm:cxn modelId="{3B2460B4-0C1C-42AB-8DB5-FF08B0D8DFFD}" type="presParOf" srcId="{E52CA8FE-71A7-4309-8373-C73A4ED04FF8}" destId="{88CB948C-8377-4219-B5EA-037F4281D3D8}" srcOrd="10" destOrd="0" presId="urn:microsoft.com/office/officeart/2005/8/layout/hierarchy4"/>
    <dgm:cxn modelId="{385F3F1C-128B-43BB-930D-CB085E2C51EC}" type="presParOf" srcId="{88CB948C-8377-4219-B5EA-037F4281D3D8}" destId="{58BAE306-216C-42BB-9B9A-EF13B45B51B6}" srcOrd="0" destOrd="0" presId="urn:microsoft.com/office/officeart/2005/8/layout/hierarchy4"/>
    <dgm:cxn modelId="{FCE71F28-94F1-49F1-B78D-EBC739133D0E}" type="presParOf" srcId="{88CB948C-8377-4219-B5EA-037F4281D3D8}" destId="{AF0F3ABB-BB33-4086-B1A4-63727E6745E2}" srcOrd="1" destOrd="0" presId="urn:microsoft.com/office/officeart/2005/8/layout/hierarchy4"/>
    <dgm:cxn modelId="{1429B69E-A51F-4AE7-9001-79C13B0F099A}" type="presParOf" srcId="{E52CA8FE-71A7-4309-8373-C73A4ED04FF8}" destId="{8894B9A9-18DA-4405-A67E-6A589FDA8D42}" srcOrd="11" destOrd="0" presId="urn:microsoft.com/office/officeart/2005/8/layout/hierarchy4"/>
    <dgm:cxn modelId="{96D3FB0F-CBD7-4A91-9386-AE05A04A8141}" type="presParOf" srcId="{E52CA8FE-71A7-4309-8373-C73A4ED04FF8}" destId="{2D3EE72E-5829-462D-8E5F-EEAF07E0246B}" srcOrd="12" destOrd="0" presId="urn:microsoft.com/office/officeart/2005/8/layout/hierarchy4"/>
    <dgm:cxn modelId="{C9CE77A7-4DEB-498D-818D-6A9E8D76EAED}" type="presParOf" srcId="{2D3EE72E-5829-462D-8E5F-EEAF07E0246B}" destId="{97951ADA-2FA9-4771-B6A2-A527D7F0DBC7}" srcOrd="0" destOrd="0" presId="urn:microsoft.com/office/officeart/2005/8/layout/hierarchy4"/>
    <dgm:cxn modelId="{5011CD7A-07A9-4DFC-8E58-799D4FC415BE}" type="presParOf" srcId="{2D3EE72E-5829-462D-8E5F-EEAF07E0246B}" destId="{FF6D9191-F7AE-4A18-BF94-1CF9602EE7B8}" srcOrd="1" destOrd="0" presId="urn:microsoft.com/office/officeart/2005/8/layout/hierarchy4"/>
    <dgm:cxn modelId="{7A3DDD3B-8EDF-4AEA-B557-2C5B03FDACFC}" type="presParOf" srcId="{E52CA8FE-71A7-4309-8373-C73A4ED04FF8}" destId="{4C2CE264-CAD6-4D42-A9D2-8BFFC0A27C4A}" srcOrd="13" destOrd="0" presId="urn:microsoft.com/office/officeart/2005/8/layout/hierarchy4"/>
    <dgm:cxn modelId="{1AB46733-009A-4FA7-8AA4-6F1676E3D049}" type="presParOf" srcId="{E52CA8FE-71A7-4309-8373-C73A4ED04FF8}" destId="{27C3D87F-F85A-4B44-B7EC-906D0C3C8A6B}" srcOrd="14" destOrd="0" presId="urn:microsoft.com/office/officeart/2005/8/layout/hierarchy4"/>
    <dgm:cxn modelId="{F7BEC7A6-A91B-431A-BB5C-5CC9E8C31A19}" type="presParOf" srcId="{27C3D87F-F85A-4B44-B7EC-906D0C3C8A6B}" destId="{58C8B3F4-D661-43D7-A362-A67D29EE50B5}" srcOrd="0" destOrd="0" presId="urn:microsoft.com/office/officeart/2005/8/layout/hierarchy4"/>
    <dgm:cxn modelId="{0542ADCF-AE63-4F40-A703-8D1202CDE13A}" type="presParOf" srcId="{27C3D87F-F85A-4B44-B7EC-906D0C3C8A6B}" destId="{685A47F3-0628-4504-88C3-FEEE9B8A0CE3}" srcOrd="1" destOrd="0" presId="urn:microsoft.com/office/officeart/2005/8/layout/hierarchy4"/>
    <dgm:cxn modelId="{2265BAD5-4F51-43EF-8C7E-617FA03E90E8}" type="presParOf" srcId="{D7219D30-1897-46BD-8FD8-D2979B59AA1A}" destId="{0946A2C9-1818-4510-B602-8A9DEC2EB9D1}" srcOrd="1" destOrd="0" presId="urn:microsoft.com/office/officeart/2005/8/layout/hierarchy4"/>
    <dgm:cxn modelId="{0B2497F4-5883-411B-A7B6-CF6E418E78CB}" type="presParOf" srcId="{D7219D30-1897-46BD-8FD8-D2979B59AA1A}" destId="{4210B076-D653-4146-B0CE-FBD0D7BC1139}" srcOrd="2" destOrd="0" presId="urn:microsoft.com/office/officeart/2005/8/layout/hierarchy4"/>
    <dgm:cxn modelId="{86712EA2-CAAF-4157-B3B0-D7B5294EEA90}" type="presParOf" srcId="{4210B076-D653-4146-B0CE-FBD0D7BC1139}" destId="{74445711-3657-414A-9EDC-DD4DE67A5DC6}" srcOrd="0" destOrd="0" presId="urn:microsoft.com/office/officeart/2005/8/layout/hierarchy4"/>
    <dgm:cxn modelId="{E8A34212-E2DB-4B0F-ADB8-CBEDE557D0EC}" type="presParOf" srcId="{4210B076-D653-4146-B0CE-FBD0D7BC1139}" destId="{7B9254B1-4D90-458B-882D-1B4C9F2BBCA4}" srcOrd="1" destOrd="0" presId="urn:microsoft.com/office/officeart/2005/8/layout/hierarchy4"/>
    <dgm:cxn modelId="{9A451BC6-B360-49FA-A805-C4CFF254B847}" type="presParOf" srcId="{4210B076-D653-4146-B0CE-FBD0D7BC1139}" destId="{8C1E2F62-EE62-4A5A-9587-C433D4F4BD5F}" srcOrd="2" destOrd="0" presId="urn:microsoft.com/office/officeart/2005/8/layout/hierarchy4"/>
    <dgm:cxn modelId="{E33C1336-5B63-4F2E-B3FD-8BA4262E4BFB}" type="presParOf" srcId="{8C1E2F62-EE62-4A5A-9587-C433D4F4BD5F}" destId="{8D3F95ED-7B05-473D-B1DB-D5BDD938B1ED}" srcOrd="0" destOrd="0" presId="urn:microsoft.com/office/officeart/2005/8/layout/hierarchy4"/>
    <dgm:cxn modelId="{705FA77B-E399-43D3-97EC-6E6AA6013383}" type="presParOf" srcId="{8D3F95ED-7B05-473D-B1DB-D5BDD938B1ED}" destId="{60B99A2C-2BBB-465C-BFC3-5AC0504DDF76}" srcOrd="0" destOrd="0" presId="urn:microsoft.com/office/officeart/2005/8/layout/hierarchy4"/>
    <dgm:cxn modelId="{5D5348BD-24B3-4492-A2B7-EDF9DF3C2E2A}" type="presParOf" srcId="{8D3F95ED-7B05-473D-B1DB-D5BDD938B1ED}" destId="{649ED11F-1DB2-40DA-9B4D-633056B827D4}" srcOrd="1" destOrd="0" presId="urn:microsoft.com/office/officeart/2005/8/layout/hierarchy4"/>
    <dgm:cxn modelId="{155ADECC-8FD3-4837-AE0E-F5424F8669C4}" type="presParOf" srcId="{8D3F95ED-7B05-473D-B1DB-D5BDD938B1ED}" destId="{7F5F685A-C968-4525-9150-D5DD6EA4E091}" srcOrd="2" destOrd="0" presId="urn:microsoft.com/office/officeart/2005/8/layout/hierarchy4"/>
    <dgm:cxn modelId="{D23D39A1-B81C-4EC7-96F8-682BE1C33ECA}" type="presParOf" srcId="{7F5F685A-C968-4525-9150-D5DD6EA4E091}" destId="{091E215B-1C64-4CF5-B6EC-550A0F6BCB87}" srcOrd="0" destOrd="0" presId="urn:microsoft.com/office/officeart/2005/8/layout/hierarchy4"/>
    <dgm:cxn modelId="{9D3B5D63-89BC-4D39-93F9-CE4D0B1BB206}" type="presParOf" srcId="{091E215B-1C64-4CF5-B6EC-550A0F6BCB87}" destId="{4C0C1E64-18AB-467C-974C-FB9BEF800D52}" srcOrd="0" destOrd="0" presId="urn:microsoft.com/office/officeart/2005/8/layout/hierarchy4"/>
    <dgm:cxn modelId="{430D35E0-5F70-48D0-948D-15D477F7AD9F}" type="presParOf" srcId="{091E215B-1C64-4CF5-B6EC-550A0F6BCB87}" destId="{7C5C4ECB-9671-4FD3-A36D-51427A0AFB64}" srcOrd="1" destOrd="0" presId="urn:microsoft.com/office/officeart/2005/8/layout/hierarchy4"/>
    <dgm:cxn modelId="{5958BB7F-8EF4-4AB8-BB81-3975CAA9BDA6}" type="presParOf" srcId="{7F5F685A-C968-4525-9150-D5DD6EA4E091}" destId="{F57A2743-374E-4600-8B46-3F35F9A82140}" srcOrd="1" destOrd="0" presId="urn:microsoft.com/office/officeart/2005/8/layout/hierarchy4"/>
    <dgm:cxn modelId="{283DA128-AC5E-43EE-BF79-5B92069BAAC3}" type="presParOf" srcId="{7F5F685A-C968-4525-9150-D5DD6EA4E091}" destId="{056A4E00-9214-4E21-BE18-453B802AE20C}" srcOrd="2" destOrd="0" presId="urn:microsoft.com/office/officeart/2005/8/layout/hierarchy4"/>
    <dgm:cxn modelId="{ED749F54-3F68-4609-BB64-6890CB039336}" type="presParOf" srcId="{056A4E00-9214-4E21-BE18-453B802AE20C}" destId="{701775E7-285C-4E82-A16D-0B0DE6B4BBC7}" srcOrd="0" destOrd="0" presId="urn:microsoft.com/office/officeart/2005/8/layout/hierarchy4"/>
    <dgm:cxn modelId="{D84B661E-641A-48C3-95DE-D69AAF5BE663}" type="presParOf" srcId="{056A4E00-9214-4E21-BE18-453B802AE20C}" destId="{9364CEF1-2DBE-497D-96F6-209E65C078D1}" srcOrd="1" destOrd="0" presId="urn:microsoft.com/office/officeart/2005/8/layout/hierarchy4"/>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B846DD6-C04E-4E6B-BE38-49BDBFACA917}" type="doc">
      <dgm:prSet loTypeId="urn:microsoft.com/office/officeart/2005/8/layout/default#1" loCatId="list" qsTypeId="urn:microsoft.com/office/officeart/2005/8/quickstyle/simple1#5" qsCatId="simple" csTypeId="urn:microsoft.com/office/officeart/2005/8/colors/accent1_2#3" csCatId="accent1" phldr="1"/>
      <dgm:spPr/>
      <dgm:t>
        <a:bodyPr/>
        <a:lstStyle/>
        <a:p>
          <a:endParaRPr kumimoji="1" lang="ja-JP" altLang="en-US"/>
        </a:p>
      </dgm:t>
    </dgm:pt>
    <dgm:pt modelId="{ED6F057F-5BF8-4E07-AE8B-2086059F3908}">
      <dgm:prSet phldrT="[Text]" custT="1"/>
      <dgm:spPr>
        <a:solidFill>
          <a:srgbClr val="0070C0"/>
        </a:solidFill>
      </dgm:spPr>
      <dgm:t>
        <a:bodyPr/>
        <a:lstStyle/>
        <a:p>
          <a:r>
            <a:rPr kumimoji="1" lang="en-US" altLang="ja-JP" sz="2000" b="1" dirty="0" smtClean="0">
              <a:latin typeface="+mn-lt"/>
            </a:rPr>
            <a:t>Universal Periodic Review</a:t>
          </a:r>
          <a:endParaRPr kumimoji="1" lang="ja-JP" altLang="en-US" sz="2000" b="1">
            <a:latin typeface="+mn-lt"/>
          </a:endParaRPr>
        </a:p>
      </dgm:t>
    </dgm:pt>
    <dgm:pt modelId="{1752D826-D899-47BD-9496-142CF6C387C6}" type="parTrans" cxnId="{FC0CBA56-7273-43DC-B777-1F0345D03099}">
      <dgm:prSet/>
      <dgm:spPr/>
      <dgm:t>
        <a:bodyPr/>
        <a:lstStyle/>
        <a:p>
          <a:endParaRPr kumimoji="1" lang="ja-JP" altLang="en-US" sz="2000" b="1">
            <a:latin typeface="+mn-lt"/>
          </a:endParaRPr>
        </a:p>
      </dgm:t>
    </dgm:pt>
    <dgm:pt modelId="{6F2FBBE1-5491-45D8-88A6-4A1ECD8944A8}" type="sibTrans" cxnId="{FC0CBA56-7273-43DC-B777-1F0345D03099}">
      <dgm:prSet/>
      <dgm:spPr/>
      <dgm:t>
        <a:bodyPr/>
        <a:lstStyle/>
        <a:p>
          <a:endParaRPr kumimoji="1" lang="ja-JP" altLang="en-US" sz="2000" b="1">
            <a:latin typeface="+mn-lt"/>
          </a:endParaRPr>
        </a:p>
      </dgm:t>
    </dgm:pt>
    <dgm:pt modelId="{7385ADE9-F550-423F-971C-0B411BA6AFB7}">
      <dgm:prSet phldrT="[Text]" custT="1"/>
      <dgm:spPr>
        <a:solidFill>
          <a:srgbClr val="0070C0"/>
        </a:solidFill>
      </dgm:spPr>
      <dgm:t>
        <a:bodyPr/>
        <a:lstStyle/>
        <a:p>
          <a:r>
            <a:rPr kumimoji="1" lang="en-US" altLang="ja-JP" sz="2000" b="1" dirty="0" smtClean="0">
              <a:latin typeface="+mn-lt"/>
            </a:rPr>
            <a:t>Special Procedures</a:t>
          </a:r>
          <a:endParaRPr kumimoji="1" lang="ja-JP" altLang="en-US" sz="2000" b="1">
            <a:latin typeface="+mn-lt"/>
          </a:endParaRPr>
        </a:p>
      </dgm:t>
    </dgm:pt>
    <dgm:pt modelId="{CD1327FE-E135-4868-A122-8D1D0C8CB122}" type="parTrans" cxnId="{D68D1DED-0258-4D21-B758-2C57A5F2345E}">
      <dgm:prSet/>
      <dgm:spPr/>
      <dgm:t>
        <a:bodyPr/>
        <a:lstStyle/>
        <a:p>
          <a:endParaRPr kumimoji="1" lang="ja-JP" altLang="en-US" sz="2000" b="1">
            <a:latin typeface="+mn-lt"/>
          </a:endParaRPr>
        </a:p>
      </dgm:t>
    </dgm:pt>
    <dgm:pt modelId="{67C80CAE-BA6A-4D74-B21F-626D35B897BD}" type="sibTrans" cxnId="{D68D1DED-0258-4D21-B758-2C57A5F2345E}">
      <dgm:prSet/>
      <dgm:spPr/>
      <dgm:t>
        <a:bodyPr/>
        <a:lstStyle/>
        <a:p>
          <a:endParaRPr kumimoji="1" lang="ja-JP" altLang="en-US" sz="2000" b="1">
            <a:latin typeface="+mn-lt"/>
          </a:endParaRPr>
        </a:p>
      </dgm:t>
    </dgm:pt>
    <dgm:pt modelId="{FAFFA76F-2756-4F45-B903-AFB649B911CE}">
      <dgm:prSet phldrT="[Text]" custT="1"/>
      <dgm:spPr>
        <a:solidFill>
          <a:srgbClr val="0070C0"/>
        </a:solidFill>
      </dgm:spPr>
      <dgm:t>
        <a:bodyPr/>
        <a:lstStyle/>
        <a:p>
          <a:r>
            <a:rPr kumimoji="1" lang="en-US" altLang="ja-JP" sz="2000" b="1" dirty="0" smtClean="0">
              <a:latin typeface="+mn-lt"/>
            </a:rPr>
            <a:t>Advisory Committee</a:t>
          </a:r>
          <a:endParaRPr kumimoji="1" lang="ja-JP" altLang="en-US" sz="2000" b="1">
            <a:latin typeface="+mn-lt"/>
          </a:endParaRPr>
        </a:p>
      </dgm:t>
    </dgm:pt>
    <dgm:pt modelId="{33433B7B-D570-42AE-9898-2A2CB5E76259}" type="parTrans" cxnId="{FFEDC916-5026-4108-A89A-DA3A626FACCE}">
      <dgm:prSet/>
      <dgm:spPr/>
      <dgm:t>
        <a:bodyPr/>
        <a:lstStyle/>
        <a:p>
          <a:endParaRPr kumimoji="1" lang="ja-JP" altLang="en-US" sz="2000" b="1">
            <a:latin typeface="+mn-lt"/>
          </a:endParaRPr>
        </a:p>
      </dgm:t>
    </dgm:pt>
    <dgm:pt modelId="{54D84654-2481-429A-B991-C420B4BBA882}" type="sibTrans" cxnId="{FFEDC916-5026-4108-A89A-DA3A626FACCE}">
      <dgm:prSet/>
      <dgm:spPr/>
      <dgm:t>
        <a:bodyPr/>
        <a:lstStyle/>
        <a:p>
          <a:endParaRPr kumimoji="1" lang="ja-JP" altLang="en-US" sz="2000" b="1">
            <a:latin typeface="+mn-lt"/>
          </a:endParaRPr>
        </a:p>
      </dgm:t>
    </dgm:pt>
    <dgm:pt modelId="{0B8B7932-1124-4451-8741-75C94E9ED18E}">
      <dgm:prSet phldrT="[Text]" custT="1"/>
      <dgm:spPr>
        <a:solidFill>
          <a:srgbClr val="0070C0"/>
        </a:solidFill>
      </dgm:spPr>
      <dgm:t>
        <a:bodyPr/>
        <a:lstStyle/>
        <a:p>
          <a:r>
            <a:rPr kumimoji="1" lang="en-US" altLang="ja-JP" sz="2000" b="1" dirty="0" smtClean="0">
              <a:latin typeface="+mn-lt"/>
            </a:rPr>
            <a:t>Complaint Procedures</a:t>
          </a:r>
          <a:endParaRPr kumimoji="1" lang="ja-JP" altLang="en-US" sz="2000" b="1">
            <a:latin typeface="+mn-lt"/>
          </a:endParaRPr>
        </a:p>
      </dgm:t>
    </dgm:pt>
    <dgm:pt modelId="{E4FDB241-F361-4775-9143-E753BA4F5F59}" type="parTrans" cxnId="{1305638B-528C-4626-ADC1-4E6A1D7ED198}">
      <dgm:prSet/>
      <dgm:spPr/>
      <dgm:t>
        <a:bodyPr/>
        <a:lstStyle/>
        <a:p>
          <a:endParaRPr kumimoji="1" lang="ja-JP" altLang="en-US" sz="2000" b="1">
            <a:latin typeface="+mn-lt"/>
          </a:endParaRPr>
        </a:p>
      </dgm:t>
    </dgm:pt>
    <dgm:pt modelId="{34BD49E0-E96C-48AA-B0D0-B8808D6F5707}" type="sibTrans" cxnId="{1305638B-528C-4626-ADC1-4E6A1D7ED198}">
      <dgm:prSet/>
      <dgm:spPr/>
      <dgm:t>
        <a:bodyPr/>
        <a:lstStyle/>
        <a:p>
          <a:endParaRPr kumimoji="1" lang="ja-JP" altLang="en-US" sz="2000" b="1">
            <a:latin typeface="+mn-lt"/>
          </a:endParaRPr>
        </a:p>
      </dgm:t>
    </dgm:pt>
    <dgm:pt modelId="{A147D060-E02B-4512-8596-FFC6F7671704}" type="pres">
      <dgm:prSet presAssocID="{7B846DD6-C04E-4E6B-BE38-49BDBFACA917}" presName="diagram" presStyleCnt="0">
        <dgm:presLayoutVars>
          <dgm:dir/>
          <dgm:resizeHandles val="exact"/>
        </dgm:presLayoutVars>
      </dgm:prSet>
      <dgm:spPr/>
      <dgm:t>
        <a:bodyPr/>
        <a:lstStyle/>
        <a:p>
          <a:endParaRPr kumimoji="1" lang="ja-JP" altLang="en-US"/>
        </a:p>
      </dgm:t>
    </dgm:pt>
    <dgm:pt modelId="{A99E99F0-C4EB-4560-9BA2-4C07D5776536}" type="pres">
      <dgm:prSet presAssocID="{ED6F057F-5BF8-4E07-AE8B-2086059F3908}" presName="node" presStyleLbl="node1" presStyleIdx="0" presStyleCnt="4">
        <dgm:presLayoutVars>
          <dgm:bulletEnabled val="1"/>
        </dgm:presLayoutVars>
      </dgm:prSet>
      <dgm:spPr/>
      <dgm:t>
        <a:bodyPr/>
        <a:lstStyle/>
        <a:p>
          <a:endParaRPr kumimoji="1" lang="ja-JP" altLang="en-US"/>
        </a:p>
      </dgm:t>
    </dgm:pt>
    <dgm:pt modelId="{44328E68-618B-4C15-9D9F-E44FCB799446}" type="pres">
      <dgm:prSet presAssocID="{6F2FBBE1-5491-45D8-88A6-4A1ECD8944A8}" presName="sibTrans" presStyleCnt="0"/>
      <dgm:spPr/>
    </dgm:pt>
    <dgm:pt modelId="{4224EA89-9C7B-4E52-8560-A7C9E8BDD45D}" type="pres">
      <dgm:prSet presAssocID="{7385ADE9-F550-423F-971C-0B411BA6AFB7}" presName="node" presStyleLbl="node1" presStyleIdx="1" presStyleCnt="4">
        <dgm:presLayoutVars>
          <dgm:bulletEnabled val="1"/>
        </dgm:presLayoutVars>
      </dgm:prSet>
      <dgm:spPr/>
      <dgm:t>
        <a:bodyPr/>
        <a:lstStyle/>
        <a:p>
          <a:endParaRPr kumimoji="1" lang="ja-JP" altLang="en-US"/>
        </a:p>
      </dgm:t>
    </dgm:pt>
    <dgm:pt modelId="{6E24D1EC-CE55-48F1-AD50-3A6FA8E924E5}" type="pres">
      <dgm:prSet presAssocID="{67C80CAE-BA6A-4D74-B21F-626D35B897BD}" presName="sibTrans" presStyleCnt="0"/>
      <dgm:spPr/>
    </dgm:pt>
    <dgm:pt modelId="{88504ABE-9EBB-4BD2-ACC3-07593C065912}" type="pres">
      <dgm:prSet presAssocID="{FAFFA76F-2756-4F45-B903-AFB649B911CE}" presName="node" presStyleLbl="node1" presStyleIdx="2" presStyleCnt="4">
        <dgm:presLayoutVars>
          <dgm:bulletEnabled val="1"/>
        </dgm:presLayoutVars>
      </dgm:prSet>
      <dgm:spPr/>
      <dgm:t>
        <a:bodyPr/>
        <a:lstStyle/>
        <a:p>
          <a:endParaRPr kumimoji="1" lang="ja-JP" altLang="en-US"/>
        </a:p>
      </dgm:t>
    </dgm:pt>
    <dgm:pt modelId="{CEDB4EF1-535D-46C3-A6DD-35406788C2F9}" type="pres">
      <dgm:prSet presAssocID="{54D84654-2481-429A-B991-C420B4BBA882}" presName="sibTrans" presStyleCnt="0"/>
      <dgm:spPr/>
    </dgm:pt>
    <dgm:pt modelId="{CCCFA13C-FA87-45C0-91DF-306DF03CC4E6}" type="pres">
      <dgm:prSet presAssocID="{0B8B7932-1124-4451-8741-75C94E9ED18E}" presName="node" presStyleLbl="node1" presStyleIdx="3" presStyleCnt="4">
        <dgm:presLayoutVars>
          <dgm:bulletEnabled val="1"/>
        </dgm:presLayoutVars>
      </dgm:prSet>
      <dgm:spPr/>
      <dgm:t>
        <a:bodyPr/>
        <a:lstStyle/>
        <a:p>
          <a:endParaRPr kumimoji="1" lang="ja-JP" altLang="en-US"/>
        </a:p>
      </dgm:t>
    </dgm:pt>
  </dgm:ptLst>
  <dgm:cxnLst>
    <dgm:cxn modelId="{7B926B3C-B253-410E-AD8D-C20651D9BC59}" type="presOf" srcId="{ED6F057F-5BF8-4E07-AE8B-2086059F3908}" destId="{A99E99F0-C4EB-4560-9BA2-4C07D5776536}" srcOrd="0" destOrd="0" presId="urn:microsoft.com/office/officeart/2005/8/layout/default#1"/>
    <dgm:cxn modelId="{0C8D5C41-6030-4A4C-B308-7D619FC45E35}" type="presOf" srcId="{0B8B7932-1124-4451-8741-75C94E9ED18E}" destId="{CCCFA13C-FA87-45C0-91DF-306DF03CC4E6}" srcOrd="0" destOrd="0" presId="urn:microsoft.com/office/officeart/2005/8/layout/default#1"/>
    <dgm:cxn modelId="{1305638B-528C-4626-ADC1-4E6A1D7ED198}" srcId="{7B846DD6-C04E-4E6B-BE38-49BDBFACA917}" destId="{0B8B7932-1124-4451-8741-75C94E9ED18E}" srcOrd="3" destOrd="0" parTransId="{E4FDB241-F361-4775-9143-E753BA4F5F59}" sibTransId="{34BD49E0-E96C-48AA-B0D0-B8808D6F5707}"/>
    <dgm:cxn modelId="{FFEDC916-5026-4108-A89A-DA3A626FACCE}" srcId="{7B846DD6-C04E-4E6B-BE38-49BDBFACA917}" destId="{FAFFA76F-2756-4F45-B903-AFB649B911CE}" srcOrd="2" destOrd="0" parTransId="{33433B7B-D570-42AE-9898-2A2CB5E76259}" sibTransId="{54D84654-2481-429A-B991-C420B4BBA882}"/>
    <dgm:cxn modelId="{D68D1DED-0258-4D21-B758-2C57A5F2345E}" srcId="{7B846DD6-C04E-4E6B-BE38-49BDBFACA917}" destId="{7385ADE9-F550-423F-971C-0B411BA6AFB7}" srcOrd="1" destOrd="0" parTransId="{CD1327FE-E135-4868-A122-8D1D0C8CB122}" sibTransId="{67C80CAE-BA6A-4D74-B21F-626D35B897BD}"/>
    <dgm:cxn modelId="{920C6BD9-3668-421B-9F9E-50F8D1C50A05}" type="presOf" srcId="{7B846DD6-C04E-4E6B-BE38-49BDBFACA917}" destId="{A147D060-E02B-4512-8596-FFC6F7671704}" srcOrd="0" destOrd="0" presId="urn:microsoft.com/office/officeart/2005/8/layout/default#1"/>
    <dgm:cxn modelId="{FC0CBA56-7273-43DC-B777-1F0345D03099}" srcId="{7B846DD6-C04E-4E6B-BE38-49BDBFACA917}" destId="{ED6F057F-5BF8-4E07-AE8B-2086059F3908}" srcOrd="0" destOrd="0" parTransId="{1752D826-D899-47BD-9496-142CF6C387C6}" sibTransId="{6F2FBBE1-5491-45D8-88A6-4A1ECD8944A8}"/>
    <dgm:cxn modelId="{B77BA2E1-44D8-4049-9A8C-A8902047DD18}" type="presOf" srcId="{FAFFA76F-2756-4F45-B903-AFB649B911CE}" destId="{88504ABE-9EBB-4BD2-ACC3-07593C065912}" srcOrd="0" destOrd="0" presId="urn:microsoft.com/office/officeart/2005/8/layout/default#1"/>
    <dgm:cxn modelId="{E7263BE9-706A-492E-8C60-17F0E19125A7}" type="presOf" srcId="{7385ADE9-F550-423F-971C-0B411BA6AFB7}" destId="{4224EA89-9C7B-4E52-8560-A7C9E8BDD45D}" srcOrd="0" destOrd="0" presId="urn:microsoft.com/office/officeart/2005/8/layout/default#1"/>
    <dgm:cxn modelId="{7F6DB978-0A9B-4B0E-9AED-84EE0225FFE3}" type="presParOf" srcId="{A147D060-E02B-4512-8596-FFC6F7671704}" destId="{A99E99F0-C4EB-4560-9BA2-4C07D5776536}" srcOrd="0" destOrd="0" presId="urn:microsoft.com/office/officeart/2005/8/layout/default#1"/>
    <dgm:cxn modelId="{E7046B4C-CC28-4692-8024-E0DC12F155A6}" type="presParOf" srcId="{A147D060-E02B-4512-8596-FFC6F7671704}" destId="{44328E68-618B-4C15-9D9F-E44FCB799446}" srcOrd="1" destOrd="0" presId="urn:microsoft.com/office/officeart/2005/8/layout/default#1"/>
    <dgm:cxn modelId="{431FCA9B-A90F-479A-9648-8CF082B008D0}" type="presParOf" srcId="{A147D060-E02B-4512-8596-FFC6F7671704}" destId="{4224EA89-9C7B-4E52-8560-A7C9E8BDD45D}" srcOrd="2" destOrd="0" presId="urn:microsoft.com/office/officeart/2005/8/layout/default#1"/>
    <dgm:cxn modelId="{64670CD8-407F-40E0-969B-7CA0FAFB1F3A}" type="presParOf" srcId="{A147D060-E02B-4512-8596-FFC6F7671704}" destId="{6E24D1EC-CE55-48F1-AD50-3A6FA8E924E5}" srcOrd="3" destOrd="0" presId="urn:microsoft.com/office/officeart/2005/8/layout/default#1"/>
    <dgm:cxn modelId="{778014A5-9A41-4BB9-992B-84DBF6A31A25}" type="presParOf" srcId="{A147D060-E02B-4512-8596-FFC6F7671704}" destId="{88504ABE-9EBB-4BD2-ACC3-07593C065912}" srcOrd="4" destOrd="0" presId="urn:microsoft.com/office/officeart/2005/8/layout/default#1"/>
    <dgm:cxn modelId="{68CA75BE-42B4-4DEE-9E25-19AADB76D69B}" type="presParOf" srcId="{A147D060-E02B-4512-8596-FFC6F7671704}" destId="{CEDB4EF1-535D-46C3-A6DD-35406788C2F9}" srcOrd="5" destOrd="0" presId="urn:microsoft.com/office/officeart/2005/8/layout/default#1"/>
    <dgm:cxn modelId="{62355869-86E4-4D3D-8542-C1021D4C6D16}" type="presParOf" srcId="{A147D060-E02B-4512-8596-FFC6F7671704}" destId="{CCCFA13C-FA87-45C0-91DF-306DF03CC4E6}" srcOrd="6"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3A7C124-E1E3-440B-ABFC-D7916606A4B0}" type="doc">
      <dgm:prSet loTypeId="urn:microsoft.com/office/officeart/2005/8/layout/gear1" loCatId="relationship" qsTypeId="urn:microsoft.com/office/officeart/2005/8/quickstyle/simple1#4" qsCatId="simple" csTypeId="urn:microsoft.com/office/officeart/2005/8/colors/accent1_2#2" csCatId="accent1" phldr="1"/>
      <dgm:spPr/>
      <dgm:t>
        <a:bodyPr/>
        <a:lstStyle/>
        <a:p>
          <a:endParaRPr lang="fr-FR"/>
        </a:p>
      </dgm:t>
    </dgm:pt>
    <dgm:pt modelId="{D8619DA9-417F-4AD1-A1E0-B501600868A1}">
      <dgm:prSet phldrT="[Text]"/>
      <dgm:spPr>
        <a:solidFill>
          <a:schemeClr val="accent2"/>
        </a:solidFill>
      </dgm:spPr>
      <dgm:t>
        <a:bodyPr/>
        <a:lstStyle/>
        <a:p>
          <a:r>
            <a:rPr kumimoji="1" lang="en-US" altLang="ja-JP" dirty="0" smtClean="0"/>
            <a:t>National</a:t>
          </a:r>
          <a:endParaRPr kumimoji="1" lang="ja-JP" altLang="en-US"/>
        </a:p>
      </dgm:t>
    </dgm:pt>
    <dgm:pt modelId="{E7589CC3-9177-4994-80D6-9D68BA8D2C38}" type="parTrans" cxnId="{5CA6B5CB-3D21-47B1-ACCD-B6601F139251}">
      <dgm:prSet/>
      <dgm:spPr/>
      <dgm:t>
        <a:bodyPr/>
        <a:lstStyle/>
        <a:p>
          <a:endParaRPr kumimoji="1" lang="ja-JP" altLang="en-US"/>
        </a:p>
      </dgm:t>
    </dgm:pt>
    <dgm:pt modelId="{84128589-E892-4DDF-BA09-D92FCC2681B8}" type="sibTrans" cxnId="{5CA6B5CB-3D21-47B1-ACCD-B6601F139251}">
      <dgm:prSet/>
      <dgm:spPr>
        <a:solidFill>
          <a:srgbClr val="00B050"/>
        </a:solidFill>
      </dgm:spPr>
      <dgm:t>
        <a:bodyPr/>
        <a:lstStyle/>
        <a:p>
          <a:endParaRPr kumimoji="1" lang="ja-JP" altLang="en-US"/>
        </a:p>
      </dgm:t>
    </dgm:pt>
    <dgm:pt modelId="{ED685EA1-F9CB-46E0-AD02-F5548C8CFBBC}">
      <dgm:prSet phldrT="[Text]"/>
      <dgm:spPr>
        <a:solidFill>
          <a:schemeClr val="accent2"/>
        </a:solidFill>
      </dgm:spPr>
      <dgm:t>
        <a:bodyPr/>
        <a:lstStyle/>
        <a:p>
          <a:r>
            <a:rPr kumimoji="1" lang="en-US" altLang="ja-JP" dirty="0" smtClean="0"/>
            <a:t>Regional</a:t>
          </a:r>
          <a:endParaRPr kumimoji="1" lang="ja-JP" altLang="en-US"/>
        </a:p>
      </dgm:t>
    </dgm:pt>
    <dgm:pt modelId="{93B6CCA3-084F-479E-853A-F04DC3AB1908}" type="parTrans" cxnId="{A51AF826-2E67-4238-98C1-B75E4DAEA4C2}">
      <dgm:prSet/>
      <dgm:spPr/>
      <dgm:t>
        <a:bodyPr/>
        <a:lstStyle/>
        <a:p>
          <a:endParaRPr kumimoji="1" lang="ja-JP" altLang="en-US"/>
        </a:p>
      </dgm:t>
    </dgm:pt>
    <dgm:pt modelId="{296D59B2-9725-4518-9817-BD78D3EB72C9}" type="sibTrans" cxnId="{A51AF826-2E67-4238-98C1-B75E4DAEA4C2}">
      <dgm:prSet/>
      <dgm:spPr/>
      <dgm:t>
        <a:bodyPr/>
        <a:lstStyle/>
        <a:p>
          <a:endParaRPr lang="ja-JP" altLang="en-US" baseline="0">
            <a:solidFill>
              <a:srgbClr val="00B050"/>
            </a:solidFill>
          </a:endParaRPr>
        </a:p>
      </dgm:t>
    </dgm:pt>
    <dgm:pt modelId="{FADDFDB8-9834-48C3-83AC-3EC027E77C9F}">
      <dgm:prSet phldrT="[Text]"/>
      <dgm:spPr>
        <a:solidFill>
          <a:schemeClr val="accent2"/>
        </a:solidFill>
      </dgm:spPr>
      <dgm:t>
        <a:bodyPr/>
        <a:lstStyle/>
        <a:p>
          <a:r>
            <a:rPr kumimoji="1" lang="en-US" altLang="ja-JP" dirty="0" smtClean="0"/>
            <a:t>Int’l</a:t>
          </a:r>
          <a:endParaRPr kumimoji="1" lang="ja-JP" altLang="en-US"/>
        </a:p>
      </dgm:t>
    </dgm:pt>
    <dgm:pt modelId="{6EDA3080-58B3-4508-A152-FD020C47865D}" type="parTrans" cxnId="{1F7022D7-FD85-45E8-A320-0C46A409D314}">
      <dgm:prSet/>
      <dgm:spPr/>
      <dgm:t>
        <a:bodyPr/>
        <a:lstStyle/>
        <a:p>
          <a:endParaRPr kumimoji="1" lang="ja-JP" altLang="en-US"/>
        </a:p>
      </dgm:t>
    </dgm:pt>
    <dgm:pt modelId="{EADD6039-F195-44C4-B1BD-5828A0104EC0}" type="sibTrans" cxnId="{1F7022D7-FD85-45E8-A320-0C46A409D314}">
      <dgm:prSet/>
      <dgm:spPr>
        <a:solidFill>
          <a:srgbClr val="00B050"/>
        </a:solidFill>
      </dgm:spPr>
      <dgm:t>
        <a:bodyPr/>
        <a:lstStyle/>
        <a:p>
          <a:endParaRPr kumimoji="1" lang="ja-JP" altLang="en-US"/>
        </a:p>
      </dgm:t>
    </dgm:pt>
    <dgm:pt modelId="{4770683F-FBC4-41E4-9044-35A0427D3006}">
      <dgm:prSet/>
      <dgm:spPr/>
      <dgm:t>
        <a:bodyPr/>
        <a:lstStyle/>
        <a:p>
          <a:endParaRPr lang="fr-FR" dirty="0"/>
        </a:p>
      </dgm:t>
    </dgm:pt>
    <dgm:pt modelId="{B5328869-13F9-495D-A115-D39DAC676C5C}" type="parTrans" cxnId="{BFD27592-7C2D-49CC-B376-491E8CD501E9}">
      <dgm:prSet/>
      <dgm:spPr/>
      <dgm:t>
        <a:bodyPr/>
        <a:lstStyle/>
        <a:p>
          <a:endParaRPr lang="fr-FR"/>
        </a:p>
      </dgm:t>
    </dgm:pt>
    <dgm:pt modelId="{E153FA31-FC4C-4DF0-A0E2-7E210F7CB78D}" type="sibTrans" cxnId="{BFD27592-7C2D-49CC-B376-491E8CD501E9}">
      <dgm:prSet custLinFactNeighborX="3425" custLinFactNeighborY="-186"/>
      <dgm:spPr>
        <a:solidFill>
          <a:srgbClr val="00B050"/>
        </a:solidFill>
      </dgm:spPr>
      <dgm:t>
        <a:bodyPr/>
        <a:lstStyle/>
        <a:p>
          <a:endParaRPr kumimoji="1" lang="ja-JP" altLang="en-US"/>
        </a:p>
      </dgm:t>
    </dgm:pt>
    <dgm:pt modelId="{E92800F3-4DAD-4C0D-89CD-64C56C650FE9}" type="pres">
      <dgm:prSet presAssocID="{33A7C124-E1E3-440B-ABFC-D7916606A4B0}" presName="composite" presStyleCnt="0">
        <dgm:presLayoutVars>
          <dgm:chMax val="3"/>
          <dgm:animLvl val="lvl"/>
          <dgm:resizeHandles val="exact"/>
        </dgm:presLayoutVars>
      </dgm:prSet>
      <dgm:spPr/>
      <dgm:t>
        <a:bodyPr/>
        <a:lstStyle/>
        <a:p>
          <a:endParaRPr lang="fr-FR"/>
        </a:p>
      </dgm:t>
    </dgm:pt>
    <dgm:pt modelId="{0168FA79-9043-46A7-B2D6-ABC03ADD5DEC}" type="pres">
      <dgm:prSet presAssocID="{D8619DA9-417F-4AD1-A1E0-B501600868A1}" presName="gear1" presStyleLbl="node1" presStyleIdx="0" presStyleCnt="3">
        <dgm:presLayoutVars>
          <dgm:chMax val="1"/>
          <dgm:bulletEnabled val="1"/>
        </dgm:presLayoutVars>
      </dgm:prSet>
      <dgm:spPr/>
      <dgm:t>
        <a:bodyPr/>
        <a:lstStyle/>
        <a:p>
          <a:endParaRPr kumimoji="1" lang="ja-JP" altLang="en-US"/>
        </a:p>
      </dgm:t>
    </dgm:pt>
    <dgm:pt modelId="{47DF9985-C413-4E9E-AE03-0A07E64B5DEC}" type="pres">
      <dgm:prSet presAssocID="{D8619DA9-417F-4AD1-A1E0-B501600868A1}" presName="gear1srcNode" presStyleLbl="node1" presStyleIdx="0" presStyleCnt="3"/>
      <dgm:spPr/>
      <dgm:t>
        <a:bodyPr/>
        <a:lstStyle/>
        <a:p>
          <a:endParaRPr kumimoji="1" lang="ja-JP" altLang="en-US"/>
        </a:p>
      </dgm:t>
    </dgm:pt>
    <dgm:pt modelId="{26C269E7-B4CE-4AD0-B7C8-3A5B40A441C7}" type="pres">
      <dgm:prSet presAssocID="{D8619DA9-417F-4AD1-A1E0-B501600868A1}" presName="gear1dstNode" presStyleLbl="node1" presStyleIdx="0" presStyleCnt="3"/>
      <dgm:spPr/>
      <dgm:t>
        <a:bodyPr/>
        <a:lstStyle/>
        <a:p>
          <a:endParaRPr kumimoji="1" lang="ja-JP" altLang="en-US"/>
        </a:p>
      </dgm:t>
    </dgm:pt>
    <dgm:pt modelId="{8C929122-9D39-474F-A373-A52BFBC40043}" type="pres">
      <dgm:prSet presAssocID="{ED685EA1-F9CB-46E0-AD02-F5548C8CFBBC}" presName="gear2" presStyleLbl="node1" presStyleIdx="1" presStyleCnt="3">
        <dgm:presLayoutVars>
          <dgm:chMax val="1"/>
          <dgm:bulletEnabled val="1"/>
        </dgm:presLayoutVars>
      </dgm:prSet>
      <dgm:spPr/>
      <dgm:t>
        <a:bodyPr/>
        <a:lstStyle/>
        <a:p>
          <a:endParaRPr kumimoji="1" lang="ja-JP" altLang="en-US"/>
        </a:p>
      </dgm:t>
    </dgm:pt>
    <dgm:pt modelId="{08CC77DB-7299-4123-9817-09FD647783B3}" type="pres">
      <dgm:prSet presAssocID="{ED685EA1-F9CB-46E0-AD02-F5548C8CFBBC}" presName="gear2srcNode" presStyleLbl="node1" presStyleIdx="1" presStyleCnt="3"/>
      <dgm:spPr/>
      <dgm:t>
        <a:bodyPr/>
        <a:lstStyle/>
        <a:p>
          <a:endParaRPr kumimoji="1" lang="ja-JP" altLang="en-US"/>
        </a:p>
      </dgm:t>
    </dgm:pt>
    <dgm:pt modelId="{3F5FC15A-3F5D-4A61-8BA4-990BD81C3C6D}" type="pres">
      <dgm:prSet presAssocID="{ED685EA1-F9CB-46E0-AD02-F5548C8CFBBC}" presName="gear2dstNode" presStyleLbl="node1" presStyleIdx="1" presStyleCnt="3"/>
      <dgm:spPr/>
      <dgm:t>
        <a:bodyPr/>
        <a:lstStyle/>
        <a:p>
          <a:endParaRPr kumimoji="1" lang="ja-JP" altLang="en-US"/>
        </a:p>
      </dgm:t>
    </dgm:pt>
    <dgm:pt modelId="{254B0E06-207E-40C2-A16E-29D33D8263CC}" type="pres">
      <dgm:prSet presAssocID="{FADDFDB8-9834-48C3-83AC-3EC027E77C9F}" presName="gear3" presStyleLbl="node1" presStyleIdx="2" presStyleCnt="3"/>
      <dgm:spPr/>
      <dgm:t>
        <a:bodyPr/>
        <a:lstStyle/>
        <a:p>
          <a:endParaRPr kumimoji="1" lang="ja-JP" altLang="en-US"/>
        </a:p>
      </dgm:t>
    </dgm:pt>
    <dgm:pt modelId="{D2C3C48B-11A6-40A8-B1CF-920B8B1B3DFC}" type="pres">
      <dgm:prSet presAssocID="{FADDFDB8-9834-48C3-83AC-3EC027E77C9F}" presName="gear3tx" presStyleLbl="node1" presStyleIdx="2" presStyleCnt="3">
        <dgm:presLayoutVars>
          <dgm:chMax val="1"/>
          <dgm:bulletEnabled val="1"/>
        </dgm:presLayoutVars>
      </dgm:prSet>
      <dgm:spPr/>
      <dgm:t>
        <a:bodyPr/>
        <a:lstStyle/>
        <a:p>
          <a:endParaRPr kumimoji="1" lang="ja-JP" altLang="en-US"/>
        </a:p>
      </dgm:t>
    </dgm:pt>
    <dgm:pt modelId="{14B0DA7E-6651-4F95-BAAB-0E75E7357303}" type="pres">
      <dgm:prSet presAssocID="{FADDFDB8-9834-48C3-83AC-3EC027E77C9F}" presName="gear3srcNode" presStyleLbl="node1" presStyleIdx="2" presStyleCnt="3"/>
      <dgm:spPr/>
      <dgm:t>
        <a:bodyPr/>
        <a:lstStyle/>
        <a:p>
          <a:endParaRPr kumimoji="1" lang="ja-JP" altLang="en-US"/>
        </a:p>
      </dgm:t>
    </dgm:pt>
    <dgm:pt modelId="{20714398-A114-493F-9FFC-9E660E5E3F25}" type="pres">
      <dgm:prSet presAssocID="{FADDFDB8-9834-48C3-83AC-3EC027E77C9F}" presName="gear3dstNode" presStyleLbl="node1" presStyleIdx="2" presStyleCnt="3"/>
      <dgm:spPr/>
      <dgm:t>
        <a:bodyPr/>
        <a:lstStyle/>
        <a:p>
          <a:endParaRPr kumimoji="1" lang="ja-JP" altLang="en-US"/>
        </a:p>
      </dgm:t>
    </dgm:pt>
    <dgm:pt modelId="{F146E883-B0DF-4387-977C-7DD508D1774C}" type="pres">
      <dgm:prSet presAssocID="{84128589-E892-4DDF-BA09-D92FCC2681B8}" presName="connector1" presStyleLbl="sibTrans2D1" presStyleIdx="0" presStyleCnt="3" custLinFactNeighborX="3425" custLinFactNeighborY="-186"/>
      <dgm:spPr/>
      <dgm:t>
        <a:bodyPr/>
        <a:lstStyle/>
        <a:p>
          <a:endParaRPr kumimoji="1" lang="ja-JP" altLang="en-US"/>
        </a:p>
      </dgm:t>
    </dgm:pt>
    <dgm:pt modelId="{693993FE-7502-4338-8F57-B0D00830C07D}" type="pres">
      <dgm:prSet presAssocID="{296D59B2-9725-4518-9817-BD78D3EB72C9}" presName="connector2" presStyleLbl="sibTrans2D1" presStyleIdx="1" presStyleCnt="3" custAng="16477846" custLinFactNeighborX="-21375" custLinFactNeighborY="249"/>
      <dgm:spPr>
        <a:prstGeom prst="circularArrow">
          <a:avLst/>
        </a:prstGeom>
      </dgm:spPr>
      <dgm:t>
        <a:bodyPr/>
        <a:lstStyle/>
        <a:p>
          <a:endParaRPr kumimoji="1" lang="ja-JP" altLang="en-US"/>
        </a:p>
      </dgm:t>
    </dgm:pt>
    <dgm:pt modelId="{AF706198-7C3B-47E3-A08C-0D3356BE902C}" type="pres">
      <dgm:prSet presAssocID="{EADD6039-F195-44C4-B1BD-5828A0104EC0}" presName="connector3" presStyleLbl="sibTrans2D1" presStyleIdx="2" presStyleCnt="3"/>
      <dgm:spPr/>
      <dgm:t>
        <a:bodyPr/>
        <a:lstStyle/>
        <a:p>
          <a:endParaRPr kumimoji="1" lang="ja-JP" altLang="en-US"/>
        </a:p>
      </dgm:t>
    </dgm:pt>
  </dgm:ptLst>
  <dgm:cxnLst>
    <dgm:cxn modelId="{DCEC4264-A3D5-4F68-90A4-20FB6A38FE8C}" type="presOf" srcId="{FADDFDB8-9834-48C3-83AC-3EC027E77C9F}" destId="{20714398-A114-493F-9FFC-9E660E5E3F25}" srcOrd="3" destOrd="0" presId="urn:microsoft.com/office/officeart/2005/8/layout/gear1"/>
    <dgm:cxn modelId="{3C953CBB-A39C-485A-9374-E27FE2AC168A}" type="presOf" srcId="{FADDFDB8-9834-48C3-83AC-3EC027E77C9F}" destId="{D2C3C48B-11A6-40A8-B1CF-920B8B1B3DFC}" srcOrd="1" destOrd="0" presId="urn:microsoft.com/office/officeart/2005/8/layout/gear1"/>
    <dgm:cxn modelId="{491D0EB4-4ABC-46CC-9BBA-63CD79A09E9E}" type="presOf" srcId="{FADDFDB8-9834-48C3-83AC-3EC027E77C9F}" destId="{254B0E06-207E-40C2-A16E-29D33D8263CC}" srcOrd="0" destOrd="0" presId="urn:microsoft.com/office/officeart/2005/8/layout/gear1"/>
    <dgm:cxn modelId="{47C9A9F1-6336-48C7-8C77-77957ACEDDDA}" type="presOf" srcId="{ED685EA1-F9CB-46E0-AD02-F5548C8CFBBC}" destId="{3F5FC15A-3F5D-4A61-8BA4-990BD81C3C6D}" srcOrd="2" destOrd="0" presId="urn:microsoft.com/office/officeart/2005/8/layout/gear1"/>
    <dgm:cxn modelId="{43A07061-A216-4AA5-9EF6-F877250372AC}" type="presOf" srcId="{296D59B2-9725-4518-9817-BD78D3EB72C9}" destId="{693993FE-7502-4338-8F57-B0D00830C07D}" srcOrd="0" destOrd="0" presId="urn:microsoft.com/office/officeart/2005/8/layout/gear1"/>
    <dgm:cxn modelId="{B952D1F6-8689-4A66-8B65-6AF5B99860DE}" type="presOf" srcId="{FADDFDB8-9834-48C3-83AC-3EC027E77C9F}" destId="{14B0DA7E-6651-4F95-BAAB-0E75E7357303}" srcOrd="2" destOrd="0" presId="urn:microsoft.com/office/officeart/2005/8/layout/gear1"/>
    <dgm:cxn modelId="{CB790824-D901-4BA5-8C2D-DE0F2D692063}" type="presOf" srcId="{EADD6039-F195-44C4-B1BD-5828A0104EC0}" destId="{AF706198-7C3B-47E3-A08C-0D3356BE902C}" srcOrd="0" destOrd="0" presId="urn:microsoft.com/office/officeart/2005/8/layout/gear1"/>
    <dgm:cxn modelId="{A51AF826-2E67-4238-98C1-B75E4DAEA4C2}" srcId="{33A7C124-E1E3-440B-ABFC-D7916606A4B0}" destId="{ED685EA1-F9CB-46E0-AD02-F5548C8CFBBC}" srcOrd="1" destOrd="0" parTransId="{93B6CCA3-084F-479E-853A-F04DC3AB1908}" sibTransId="{296D59B2-9725-4518-9817-BD78D3EB72C9}"/>
    <dgm:cxn modelId="{8E80E405-5A4A-4A42-A0AF-3E815729B4CA}" type="presOf" srcId="{ED685EA1-F9CB-46E0-AD02-F5548C8CFBBC}" destId="{8C929122-9D39-474F-A373-A52BFBC40043}" srcOrd="0" destOrd="0" presId="urn:microsoft.com/office/officeart/2005/8/layout/gear1"/>
    <dgm:cxn modelId="{8A02692F-8986-4268-AF62-2F66636A5B6D}" type="presOf" srcId="{D8619DA9-417F-4AD1-A1E0-B501600868A1}" destId="{26C269E7-B4CE-4AD0-B7C8-3A5B40A441C7}" srcOrd="2" destOrd="0" presId="urn:microsoft.com/office/officeart/2005/8/layout/gear1"/>
    <dgm:cxn modelId="{F222C43C-2AB8-4A74-94F0-86FADAD04BCD}" type="presOf" srcId="{D8619DA9-417F-4AD1-A1E0-B501600868A1}" destId="{0168FA79-9043-46A7-B2D6-ABC03ADD5DEC}" srcOrd="0" destOrd="0" presId="urn:microsoft.com/office/officeart/2005/8/layout/gear1"/>
    <dgm:cxn modelId="{DC4582F3-75FC-4FB7-AA02-E184037804EA}" type="presOf" srcId="{33A7C124-E1E3-440B-ABFC-D7916606A4B0}" destId="{E92800F3-4DAD-4C0D-89CD-64C56C650FE9}" srcOrd="0" destOrd="0" presId="urn:microsoft.com/office/officeart/2005/8/layout/gear1"/>
    <dgm:cxn modelId="{1F7022D7-FD85-45E8-A320-0C46A409D314}" srcId="{33A7C124-E1E3-440B-ABFC-D7916606A4B0}" destId="{FADDFDB8-9834-48C3-83AC-3EC027E77C9F}" srcOrd="2" destOrd="0" parTransId="{6EDA3080-58B3-4508-A152-FD020C47865D}" sibTransId="{EADD6039-F195-44C4-B1BD-5828A0104EC0}"/>
    <dgm:cxn modelId="{7E43F65B-6FD8-413F-8EF9-EF17E194708A}" type="presOf" srcId="{84128589-E892-4DDF-BA09-D92FCC2681B8}" destId="{F146E883-B0DF-4387-977C-7DD508D1774C}" srcOrd="0" destOrd="0" presId="urn:microsoft.com/office/officeart/2005/8/layout/gear1"/>
    <dgm:cxn modelId="{BFD27592-7C2D-49CC-B376-491E8CD501E9}" srcId="{33A7C124-E1E3-440B-ABFC-D7916606A4B0}" destId="{4770683F-FBC4-41E4-9044-35A0427D3006}" srcOrd="3" destOrd="0" parTransId="{B5328869-13F9-495D-A115-D39DAC676C5C}" sibTransId="{E153FA31-FC4C-4DF0-A0E2-7E210F7CB78D}"/>
    <dgm:cxn modelId="{71DBC234-91D8-4D7F-A7C4-EB6E368CF7AA}" type="presOf" srcId="{ED685EA1-F9CB-46E0-AD02-F5548C8CFBBC}" destId="{08CC77DB-7299-4123-9817-09FD647783B3}" srcOrd="1" destOrd="0" presId="urn:microsoft.com/office/officeart/2005/8/layout/gear1"/>
    <dgm:cxn modelId="{BF78001B-4D69-4E19-90F6-F34C2BCD44AF}" type="presOf" srcId="{D8619DA9-417F-4AD1-A1E0-B501600868A1}" destId="{47DF9985-C413-4E9E-AE03-0A07E64B5DEC}" srcOrd="1" destOrd="0" presId="urn:microsoft.com/office/officeart/2005/8/layout/gear1"/>
    <dgm:cxn modelId="{5CA6B5CB-3D21-47B1-ACCD-B6601F139251}" srcId="{33A7C124-E1E3-440B-ABFC-D7916606A4B0}" destId="{D8619DA9-417F-4AD1-A1E0-B501600868A1}" srcOrd="0" destOrd="0" parTransId="{E7589CC3-9177-4994-80D6-9D68BA8D2C38}" sibTransId="{84128589-E892-4DDF-BA09-D92FCC2681B8}"/>
    <dgm:cxn modelId="{38940174-3864-4DF3-B1E9-6776468D76E3}" type="presParOf" srcId="{E92800F3-4DAD-4C0D-89CD-64C56C650FE9}" destId="{0168FA79-9043-46A7-B2D6-ABC03ADD5DEC}" srcOrd="0" destOrd="0" presId="urn:microsoft.com/office/officeart/2005/8/layout/gear1"/>
    <dgm:cxn modelId="{5217A84F-13AC-43C9-AF96-091F807B368B}" type="presParOf" srcId="{E92800F3-4DAD-4C0D-89CD-64C56C650FE9}" destId="{47DF9985-C413-4E9E-AE03-0A07E64B5DEC}" srcOrd="1" destOrd="0" presId="urn:microsoft.com/office/officeart/2005/8/layout/gear1"/>
    <dgm:cxn modelId="{3B18A9E3-B977-4496-99BB-88C1F4D87504}" type="presParOf" srcId="{E92800F3-4DAD-4C0D-89CD-64C56C650FE9}" destId="{26C269E7-B4CE-4AD0-B7C8-3A5B40A441C7}" srcOrd="2" destOrd="0" presId="urn:microsoft.com/office/officeart/2005/8/layout/gear1"/>
    <dgm:cxn modelId="{DD531B96-E83B-4285-BF9C-0BFFDB4B96A8}" type="presParOf" srcId="{E92800F3-4DAD-4C0D-89CD-64C56C650FE9}" destId="{8C929122-9D39-474F-A373-A52BFBC40043}" srcOrd="3" destOrd="0" presId="urn:microsoft.com/office/officeart/2005/8/layout/gear1"/>
    <dgm:cxn modelId="{F740F26E-0674-43F8-83A8-352157DBE139}" type="presParOf" srcId="{E92800F3-4DAD-4C0D-89CD-64C56C650FE9}" destId="{08CC77DB-7299-4123-9817-09FD647783B3}" srcOrd="4" destOrd="0" presId="urn:microsoft.com/office/officeart/2005/8/layout/gear1"/>
    <dgm:cxn modelId="{9CA10314-A941-4D0A-9908-C41AD4033666}" type="presParOf" srcId="{E92800F3-4DAD-4C0D-89CD-64C56C650FE9}" destId="{3F5FC15A-3F5D-4A61-8BA4-990BD81C3C6D}" srcOrd="5" destOrd="0" presId="urn:microsoft.com/office/officeart/2005/8/layout/gear1"/>
    <dgm:cxn modelId="{F2D6EE2B-F21F-4D7D-BEA2-A60CC77E75C6}" type="presParOf" srcId="{E92800F3-4DAD-4C0D-89CD-64C56C650FE9}" destId="{254B0E06-207E-40C2-A16E-29D33D8263CC}" srcOrd="6" destOrd="0" presId="urn:microsoft.com/office/officeart/2005/8/layout/gear1"/>
    <dgm:cxn modelId="{92D0CBA8-8D50-4324-9050-136DE5F5012E}" type="presParOf" srcId="{E92800F3-4DAD-4C0D-89CD-64C56C650FE9}" destId="{D2C3C48B-11A6-40A8-B1CF-920B8B1B3DFC}" srcOrd="7" destOrd="0" presId="urn:microsoft.com/office/officeart/2005/8/layout/gear1"/>
    <dgm:cxn modelId="{C752585D-DC46-49F7-9325-E319A83FAD0E}" type="presParOf" srcId="{E92800F3-4DAD-4C0D-89CD-64C56C650FE9}" destId="{14B0DA7E-6651-4F95-BAAB-0E75E7357303}" srcOrd="8" destOrd="0" presId="urn:microsoft.com/office/officeart/2005/8/layout/gear1"/>
    <dgm:cxn modelId="{56B92100-50AB-465F-A3E8-6074009E3CE5}" type="presParOf" srcId="{E92800F3-4DAD-4C0D-89CD-64C56C650FE9}" destId="{20714398-A114-493F-9FFC-9E660E5E3F25}" srcOrd="9" destOrd="0" presId="urn:microsoft.com/office/officeart/2005/8/layout/gear1"/>
    <dgm:cxn modelId="{F753BA8E-1F21-4390-A6C8-22CB37AABC8B}" type="presParOf" srcId="{E92800F3-4DAD-4C0D-89CD-64C56C650FE9}" destId="{F146E883-B0DF-4387-977C-7DD508D1774C}" srcOrd="10" destOrd="0" presId="urn:microsoft.com/office/officeart/2005/8/layout/gear1"/>
    <dgm:cxn modelId="{285C4551-7EBC-4D74-A4B1-14F8604C8575}" type="presParOf" srcId="{E92800F3-4DAD-4C0D-89CD-64C56C650FE9}" destId="{693993FE-7502-4338-8F57-B0D00830C07D}" srcOrd="11" destOrd="0" presId="urn:microsoft.com/office/officeart/2005/8/layout/gear1"/>
    <dgm:cxn modelId="{BB762910-38BE-4715-97D6-E1189E174DCA}" type="presParOf" srcId="{E92800F3-4DAD-4C0D-89CD-64C56C650FE9}" destId="{AF706198-7C3B-47E3-A08C-0D3356BE902C}" srcOrd="12" destOrd="0" presId="urn:microsoft.com/office/officeart/2005/8/layout/gear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1">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12643" name="Rectangle 3"/>
          <p:cNvSpPr>
            <a:spLocks noGrp="1" noChangeArrowheads="1"/>
          </p:cNvSpPr>
          <p:nvPr>
            <p:ph type="dt" sz="quarter"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DD8B2154-F63E-4E74-9DDF-EA8F173B38F8}" type="datetimeFigureOut">
              <a:rPr lang="en-US"/>
              <a:pPr>
                <a:defRPr/>
              </a:pPr>
              <a:t>16/03/2011</a:t>
            </a:fld>
            <a:endParaRPr lang="en-US"/>
          </a:p>
        </p:txBody>
      </p:sp>
      <p:sp>
        <p:nvSpPr>
          <p:cNvPr id="112644" name="Rectangle 4"/>
          <p:cNvSpPr>
            <a:spLocks noGrp="1" noChangeArrowheads="1"/>
          </p:cNvSpPr>
          <p:nvPr>
            <p:ph type="ftr" sz="quarter" idx="2"/>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12645" name="Rectangle 5"/>
          <p:cNvSpPr>
            <a:spLocks noGrp="1" noChangeArrowheads="1"/>
          </p:cNvSpPr>
          <p:nvPr>
            <p:ph type="sldNum" sz="quarter" idx="3"/>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F9425E61-B5B4-471D-BEC6-A2D12BA8E34F}"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448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18435" name="Rectangle 3"/>
          <p:cNvSpPr>
            <a:spLocks noGrp="1" noChangeArrowheads="1"/>
          </p:cNvSpPr>
          <p:nvPr>
            <p:ph type="dt" idx="1"/>
          </p:nvPr>
        </p:nvSpPr>
        <p:spPr bwMode="auto">
          <a:xfrm>
            <a:off x="3851275" y="0"/>
            <a:ext cx="29448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B4BD7A38-9D86-456D-99B5-AD1DAC984D55}" type="datetimeFigureOut">
              <a:rPr lang="en-US"/>
              <a:pPr>
                <a:defRPr/>
              </a:pPr>
              <a:t>16/03/2011</a:t>
            </a:fld>
            <a:endParaRPr lang="en-US"/>
          </a:p>
        </p:txBody>
      </p:sp>
      <p:sp>
        <p:nvSpPr>
          <p:cNvPr id="13316"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79450" y="4691063"/>
            <a:ext cx="5438775" cy="4441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9378950"/>
            <a:ext cx="2944813"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18439" name="Rectangle 7"/>
          <p:cNvSpPr>
            <a:spLocks noGrp="1" noChangeArrowheads="1"/>
          </p:cNvSpPr>
          <p:nvPr>
            <p:ph type="sldNum" sz="quarter" idx="5"/>
          </p:nvPr>
        </p:nvSpPr>
        <p:spPr bwMode="auto">
          <a:xfrm>
            <a:off x="3851275" y="9378950"/>
            <a:ext cx="2944813"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A62A9226-93FC-4179-8D29-BE4B216DCDB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www.ohchr.org/english/bodies/chr/special/themes.htm" TargetMode="External"/><Relationship Id="rId2" Type="http://schemas.openxmlformats.org/officeDocument/2006/relationships/slide" Target="../slides/slide35.xml"/><Relationship Id="rId1" Type="http://schemas.openxmlformats.org/officeDocument/2006/relationships/notesMaster" Target="../notesMasters/notesMaster1.xml"/><Relationship Id="rId4" Type="http://schemas.openxmlformats.org/officeDocument/2006/relationships/hyperlink" Target="http://www.ohchr.org/english/bodies/chr/special/countries.htm" TargetMode="Externa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TextEdit="1"/>
          </p:cNvSpPr>
          <p:nvPr>
            <p:ph type="sldImg"/>
          </p:nvPr>
        </p:nvSpPr>
        <p:spPr>
          <a:ln/>
        </p:spPr>
      </p:sp>
      <p:sp>
        <p:nvSpPr>
          <p:cNvPr id="16386" name="Rectangle 3"/>
          <p:cNvSpPr>
            <a:spLocks noGrp="1"/>
          </p:cNvSpPr>
          <p:nvPr>
            <p:ph type="body" idx="1"/>
          </p:nvPr>
        </p:nvSpPr>
        <p:spPr>
          <a:noFill/>
          <a:ln/>
        </p:spPr>
        <p:txBody>
          <a:bodyPr/>
          <a:lstStyle/>
          <a:p>
            <a:pPr eaLnBrk="1" hangingPunct="1"/>
            <a:r>
              <a:rPr lang="en-US" sz="800" b="1" smtClean="0"/>
              <a:t>Expected Results</a:t>
            </a:r>
            <a:endParaRPr lang="en-CA" sz="800" smtClean="0"/>
          </a:p>
          <a:p>
            <a:pPr eaLnBrk="1" hangingPunct="1"/>
            <a:r>
              <a:rPr lang="en-US" sz="800" smtClean="0"/>
              <a:t>Participants have a common understanding about the centrality of human rights to the work of the UN and to the UN reform process, and UN system and agency commitments to integrate human rights in the work of the UN </a:t>
            </a:r>
            <a:endParaRPr lang="en-CA" sz="800" smtClean="0"/>
          </a:p>
          <a:p>
            <a:pPr eaLnBrk="1" hangingPunct="1"/>
            <a:r>
              <a:rPr lang="en-US" sz="800" smtClean="0"/>
              <a:t>Participants can explain the linkages between human rights, development, peace and security, humanitarian action, gender equality, conflict and the MDGs</a:t>
            </a:r>
            <a:endParaRPr lang="en-CA" sz="800" smtClean="0"/>
          </a:p>
          <a:p>
            <a:pPr eaLnBrk="1" hangingPunct="1"/>
            <a:r>
              <a:rPr lang="en-US" sz="800" smtClean="0"/>
              <a:t>Participants can describe the key international, regional, and national HR protection systems and how they can be applied to country analysis and the UNDAF</a:t>
            </a:r>
            <a:endParaRPr lang="en-CA" sz="8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a:ln/>
        </p:spPr>
      </p:sp>
      <p:sp>
        <p:nvSpPr>
          <p:cNvPr id="36866" name="Notes Placeholder 2"/>
          <p:cNvSpPr>
            <a:spLocks noGrp="1"/>
          </p:cNvSpPr>
          <p:nvPr>
            <p:ph type="body" idx="1"/>
          </p:nvPr>
        </p:nvSpPr>
        <p:spPr>
          <a:noFill/>
          <a:ln/>
        </p:spPr>
        <p:txBody>
          <a:bodyPr/>
          <a:lstStyle/>
          <a:p>
            <a:pPr eaLnBrk="1" hangingPunct="1">
              <a:spcBef>
                <a:spcPct val="0"/>
              </a:spcBef>
            </a:pPr>
            <a:r>
              <a:rPr lang="en-US" altLang="ja-JP" sz="800" smtClean="0">
                <a:cs typeface="ＭＳ Ｐゴシック"/>
              </a:rPr>
              <a:t>HIDDEN SLIDE</a:t>
            </a:r>
          </a:p>
          <a:p>
            <a:pPr eaLnBrk="1" hangingPunct="1">
              <a:spcBef>
                <a:spcPct val="0"/>
              </a:spcBef>
            </a:pPr>
            <a:r>
              <a:rPr lang="en-US" altLang="ja-JP" sz="800" u="sng" smtClean="0">
                <a:cs typeface="ＭＳ Ｐゴシック"/>
              </a:rPr>
              <a:t>CONTINUATION OF NOTES ON GENDER MAINSTREAMING</a:t>
            </a:r>
          </a:p>
          <a:p>
            <a:pPr eaLnBrk="1" hangingPunct="1">
              <a:spcBef>
                <a:spcPct val="0"/>
              </a:spcBef>
            </a:pPr>
            <a:endParaRPr lang="en-US" altLang="ja-JP" sz="800" u="sng" smtClean="0">
              <a:cs typeface="ＭＳ Ｐゴシック"/>
            </a:endParaRPr>
          </a:p>
          <a:p>
            <a:pPr eaLnBrk="1" hangingPunct="1">
              <a:spcBef>
                <a:spcPct val="0"/>
              </a:spcBef>
            </a:pPr>
            <a:r>
              <a:rPr lang="en-US" altLang="ja-JP" sz="800" u="sng" smtClean="0">
                <a:cs typeface="ＭＳ Ｐゴシック"/>
              </a:rPr>
              <a:t>WHR and other treaties</a:t>
            </a:r>
            <a:endParaRPr lang="en-US" altLang="ja-JP" sz="800" smtClean="0">
              <a:cs typeface="ＭＳ Ｐゴシック"/>
            </a:endParaRPr>
          </a:p>
          <a:p>
            <a:pPr eaLnBrk="1" hangingPunct="1">
              <a:spcBef>
                <a:spcPct val="0"/>
              </a:spcBef>
            </a:pPr>
            <a:r>
              <a:rPr lang="en-US" altLang="ja-JP" sz="800" smtClean="0">
                <a:cs typeface="ＭＳ Ｐゴシック"/>
              </a:rPr>
              <a:t>The ICCPR and the ICESCR very clearly guarantee human rights entitlements for both men and women. Both treaties include a special article, article 3, which explicitly provides that State parties to the Covenants will ensure that men and women have equal enjoyment all of the rights they set out. As well, both treaties contain an anti-discrimination provision, which lists “sex” as one of the prohibited grounds of discrimination. The treaty bodies for both the ICCPR and ICESCR have issued General Comments which explain the implications of these articles in considerable detail, and highlight some of the most important gender equality dimensions of each of the other rights set out in these treaties.</a:t>
            </a:r>
          </a:p>
          <a:p>
            <a:pPr eaLnBrk="1" hangingPunct="1">
              <a:spcBef>
                <a:spcPct val="0"/>
              </a:spcBef>
            </a:pPr>
            <a:r>
              <a:rPr lang="en-US" altLang="ja-JP" sz="800" smtClean="0">
                <a:cs typeface="ＭＳ Ｐゴシック"/>
              </a:rPr>
              <a:t> The other human rights treaties also contain important guarantees for women. For example, the CRC contains an anti-discrimination provision which requires State parties to ensure the rights set out in the Convention equally for both boys and girls. The CRC also sets out a number of rights with special importance for women and girls, including rights relating to pre-natal and post-natal care for mothers, family planning, abolition of harmful traditional practices, and the elimination of sexual exploitation and prostitution. </a:t>
            </a:r>
          </a:p>
          <a:p>
            <a:pPr eaLnBrk="1" hangingPunct="1">
              <a:spcBef>
                <a:spcPct val="0"/>
              </a:spcBef>
            </a:pPr>
            <a:endParaRPr lang="en-US" altLang="ja-JP" sz="800" smtClean="0">
              <a:cs typeface="ＭＳ Ｐゴシック"/>
            </a:endParaRPr>
          </a:p>
          <a:p>
            <a:pPr eaLnBrk="1" hangingPunct="1">
              <a:spcBef>
                <a:spcPct val="0"/>
              </a:spcBef>
            </a:pPr>
            <a:r>
              <a:rPr lang="en-US" altLang="ja-JP" sz="800" b="1" smtClean="0">
                <a:cs typeface="ＭＳ Ｐゴシック"/>
              </a:rPr>
              <a:t>Key ILO gender equality Conventions</a:t>
            </a:r>
            <a:r>
              <a:rPr lang="en-US" altLang="ja-JP" sz="800" smtClean="0">
                <a:cs typeface="ＭＳ Ｐゴシック"/>
              </a:rPr>
              <a:t>: Two of the 8 human rights Conventions of the ILO relate specifically to gender equality and non-discrimination, and expand on some of the rights set out in CEDAW, CERD, ICCPR and ICESCR.  The Discrimination (Employment and Occupation) Convention, No. 111, provides that </a:t>
            </a:r>
            <a:r>
              <a:rPr lang="en-GB" sz="800" smtClean="0"/>
              <a:t>ratifying States are to declare and pursue a national policy to promote equality of opportunity and treatment in respect of employment and occupation with a view to eliminating any discrimination in respect thereof. The Convention enumerates 7 grounds of discrimination, including sex. Even before Convention No. 111, the ILO has adopted the Equal Remuneration Convention, 1951 (No. 100) which provides for equal remuneration for men and women for work of equal value. Conventions Nos. 100 and 111 are two of the most widely ratified Conventions, with 168 and 169 ratifications respectively. Two other ILO Conventions are considered key gender equality Conventions, namely the Workers with Family Responsibilities Convention, 1981 (No. 156), and the Maternity Protection Convention, 2000 (No. 183). </a:t>
            </a:r>
            <a:endParaRPr lang="en-US" altLang="ja-JP" sz="800" smtClean="0">
              <a:cs typeface="ＭＳ Ｐゴシック"/>
            </a:endParaRPr>
          </a:p>
          <a:p>
            <a:pPr eaLnBrk="1" hangingPunct="1">
              <a:spcBef>
                <a:spcPct val="0"/>
              </a:spcBef>
            </a:pPr>
            <a:endParaRPr lang="en-US" altLang="ja-JP" sz="800" smtClean="0">
              <a:cs typeface="ＭＳ Ｐゴシック"/>
            </a:endParaRPr>
          </a:p>
          <a:p>
            <a:pPr eaLnBrk="1" hangingPunct="1">
              <a:spcBef>
                <a:spcPct val="0"/>
              </a:spcBef>
            </a:pPr>
            <a:r>
              <a:rPr lang="en-US" altLang="ja-JP" sz="800" smtClean="0">
                <a:cs typeface="ＭＳ Ｐゴシック"/>
              </a:rPr>
              <a:t> </a:t>
            </a:r>
            <a:r>
              <a:rPr lang="en-US" altLang="ja-JP" sz="800" u="sng" smtClean="0">
                <a:cs typeface="ＭＳ Ｐゴシック"/>
              </a:rPr>
              <a:t>Regional Treaties</a:t>
            </a:r>
            <a:endParaRPr lang="en-US" altLang="ja-JP" sz="800" smtClean="0">
              <a:cs typeface="ＭＳ Ｐゴシック"/>
            </a:endParaRPr>
          </a:p>
          <a:p>
            <a:pPr eaLnBrk="1" hangingPunct="1">
              <a:spcBef>
                <a:spcPct val="0"/>
              </a:spcBef>
            </a:pPr>
            <a:r>
              <a:rPr lang="en-US" altLang="ja-JP" sz="800" smtClean="0">
                <a:cs typeface="ＭＳ Ｐゴシック"/>
              </a:rPr>
              <a:t>Women’s human rights are also protected by important regional standards.  For example, in LAC, the Convention Belem do Para sets out comprehensive measures for eliminating violence against women.  And in the Women’s Rights Protocol to the African Charter on Human and People’s Rights, we can see the international human rights guarantees for women reflected, but also modified and expanded, to fit African realities.” </a:t>
            </a:r>
          </a:p>
          <a:p>
            <a:pPr eaLnBrk="1" hangingPunct="1">
              <a:spcBef>
                <a:spcPct val="0"/>
              </a:spcBef>
            </a:pPr>
            <a:endParaRPr lang="en-GB" altLang="ja-JP" sz="800" smtClean="0">
              <a:cs typeface="ＭＳ Ｐゴシック"/>
            </a:endParaRPr>
          </a:p>
          <a:p>
            <a:pPr eaLnBrk="1" hangingPunct="1">
              <a:spcBef>
                <a:spcPct val="0"/>
              </a:spcBef>
            </a:pPr>
            <a:endParaRPr lang="en-GB" altLang="ja-JP" sz="800" smtClean="0">
              <a:cs typeface="ＭＳ Ｐゴシック"/>
            </a:endParaRPr>
          </a:p>
          <a:p>
            <a:endParaRPr lang="en-GB" smtClean="0"/>
          </a:p>
        </p:txBody>
      </p:sp>
      <p:sp>
        <p:nvSpPr>
          <p:cNvPr id="36867" name="Slide Number Placeholder 3"/>
          <p:cNvSpPr>
            <a:spLocks noGrp="1"/>
          </p:cNvSpPr>
          <p:nvPr>
            <p:ph type="sldNum" sz="quarter" idx="5"/>
          </p:nvPr>
        </p:nvSpPr>
        <p:spPr>
          <a:noFill/>
        </p:spPr>
        <p:txBody>
          <a:bodyPr/>
          <a:lstStyle/>
          <a:p>
            <a:fld id="{A9EACAC5-F421-4FDE-ADA2-DB64BC399FC9}"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a:xfrm>
            <a:off x="1065213" y="427038"/>
            <a:ext cx="4648200" cy="3486150"/>
          </a:xfrm>
          <a:ln/>
        </p:spPr>
      </p:sp>
      <p:sp>
        <p:nvSpPr>
          <p:cNvPr id="39938" name="Notes Placeholder 2"/>
          <p:cNvSpPr>
            <a:spLocks noGrp="1"/>
          </p:cNvSpPr>
          <p:nvPr>
            <p:ph type="body" idx="1"/>
          </p:nvPr>
        </p:nvSpPr>
        <p:spPr>
          <a:xfrm>
            <a:off x="330200" y="4159250"/>
            <a:ext cx="5994400" cy="5287963"/>
          </a:xfrm>
          <a:noFill/>
          <a:ln/>
        </p:spPr>
        <p:txBody>
          <a:bodyPr/>
          <a:lstStyle/>
          <a:p>
            <a:pPr eaLnBrk="1" hangingPunct="1">
              <a:buFont typeface="Calibri" pitchFamily="34" charset="0"/>
              <a:buNone/>
            </a:pPr>
            <a:r>
              <a:rPr lang="en-GB" sz="800" smtClean="0">
                <a:ea typeface="ＭＳ Ｐゴシック"/>
                <a:cs typeface="ＭＳ Ｐゴシック"/>
              </a:rPr>
              <a:t>HIDDEN SLIDE</a:t>
            </a:r>
          </a:p>
          <a:p>
            <a:pPr eaLnBrk="1" hangingPunct="1">
              <a:buFont typeface="Calibri" pitchFamily="34" charset="0"/>
              <a:buAutoNum type="arabicPeriod"/>
            </a:pPr>
            <a:r>
              <a:rPr lang="en-GB" sz="800" smtClean="0">
                <a:ea typeface="ＭＳ Ｐゴシック"/>
                <a:cs typeface="ＭＳ Ｐゴシック"/>
              </a:rPr>
              <a:t>Gender equality makes up Goal Number 3 of the MDGs (promote gender equality and empower women). Furthermore, gender mainstreaming is a crosscutting approach relevant to all programming and policy areas within the UN in general. </a:t>
            </a:r>
            <a:r>
              <a:rPr lang="en-GB" sz="800" smtClean="0">
                <a:solidFill>
                  <a:srgbClr val="000000"/>
                </a:solidFill>
                <a:ea typeface="ＭＳ Ｐゴシック"/>
                <a:cs typeface="ＭＳ Ｐゴシック"/>
              </a:rPr>
              <a:t>The concept of bringing gender issues into the mainstream of society was clearly established as a global strategy for promoting gender equality in the Platform for Action adopted at the United Nations Fourth World Conference on Women, held in Beijing (China) in 1995. It highlighted the necessity to ensure that gender equality is a primary goal in all areas of social and economic development.</a:t>
            </a:r>
            <a:endParaRPr lang="en-GB" sz="800" smtClean="0">
              <a:ea typeface="ＭＳ Ｐゴシック"/>
              <a:cs typeface="ＭＳ Ｐゴシック"/>
            </a:endParaRPr>
          </a:p>
          <a:p>
            <a:pPr eaLnBrk="1" hangingPunct="1">
              <a:buFont typeface="Calibri" pitchFamily="34" charset="0"/>
              <a:buAutoNum type="arabicPeriod"/>
            </a:pPr>
            <a:r>
              <a:rPr lang="en-GB" sz="800" b="1" smtClean="0">
                <a:ea typeface="ＭＳ Ｐゴシック"/>
                <a:cs typeface="ＭＳ Ｐゴシック"/>
              </a:rPr>
              <a:t>What are ‘gender’ and ‘gender mainstreaming’?</a:t>
            </a:r>
            <a:endParaRPr lang="en-GB" sz="800" smtClean="0">
              <a:ea typeface="ＭＳ Ｐゴシック"/>
              <a:cs typeface="ＭＳ Ｐゴシック"/>
            </a:endParaRPr>
          </a:p>
          <a:p>
            <a:pPr eaLnBrk="1" hangingPunct="1">
              <a:buFontTx/>
              <a:buChar char="•"/>
            </a:pPr>
            <a:r>
              <a:rPr lang="en-GB" sz="800" b="1" smtClean="0">
                <a:ea typeface="ＭＳ Ｐゴシック"/>
                <a:cs typeface="ＭＳ Ｐゴシック"/>
              </a:rPr>
              <a:t>Gender</a:t>
            </a:r>
            <a:r>
              <a:rPr lang="en-GB" sz="800" smtClean="0">
                <a:ea typeface="ＭＳ Ｐゴシック"/>
                <a:cs typeface="ＭＳ Ｐゴシック"/>
              </a:rPr>
              <a:t> refers to the social attributes and opportunities associated with being male and female and the relationships between women and men and girls and boys, as well as the relations between women and those between men. These attributes, opportunities and relationships are socially constructed and are learned through socialization processes. They are context/ time-specific and changeable. Gender determines what is expected, allowed and valued in a women or a man in a given context. In most societies there are differences and inequalities between women and men in responsibilities assigned, activities undertaken, access to and control over resources, as well as decision-making opportunities. Gender is part of the broader socio-cultural context. Other important criteria for socio-cultural analysis include class, race, poverty level, ethnic group and age.</a:t>
            </a:r>
          </a:p>
          <a:p>
            <a:pPr eaLnBrk="1" hangingPunct="1">
              <a:buFontTx/>
              <a:buChar char="•"/>
            </a:pPr>
            <a:r>
              <a:rPr lang="en-GB" sz="800" b="1" smtClean="0">
                <a:ea typeface="ＭＳ Ｐゴシック"/>
                <a:cs typeface="ＭＳ Ｐゴシック"/>
              </a:rPr>
              <a:t>Gender Mainstreaming: </a:t>
            </a:r>
            <a:r>
              <a:rPr lang="en-GB" sz="800" smtClean="0">
                <a:ea typeface="ＭＳ Ｐゴシック"/>
                <a:cs typeface="ＭＳ Ｐゴシック"/>
              </a:rPr>
              <a:t>Mainstreaming a gender perspective is the process of assessing the implications for women and men of any planned action, including legislation, policies or programmes, in any area and at all levels. It is a strategy for making women’s as well as men’s concerns and experiences an integral dimension in the design, implementation, monitoring and evaluation of policies and programmes in all political, economic and societal spheres so that women and men benefit equally and inequality is not perpetuated. The ultimate goal is to achieve gender equality.</a:t>
            </a:r>
          </a:p>
          <a:p>
            <a:pPr eaLnBrk="1" hangingPunct="1">
              <a:buFontTx/>
              <a:buChar char="•"/>
            </a:pPr>
            <a:r>
              <a:rPr lang="en-GB" sz="800" b="1" smtClean="0">
                <a:ea typeface="ＭＳ Ｐゴシック"/>
                <a:cs typeface="ＭＳ Ｐゴシック"/>
              </a:rPr>
              <a:t>Ensuring gender equality is thus simultaneously an integral part of the process of carrying out a programme, as well as a programming goal</a:t>
            </a:r>
            <a:r>
              <a:rPr lang="en-GB" sz="800" b="1" i="1" smtClean="0">
                <a:ea typeface="ＭＳ Ｐゴシック"/>
                <a:cs typeface="ＭＳ Ｐゴシック"/>
              </a:rPr>
              <a:t> </a:t>
            </a:r>
            <a:r>
              <a:rPr lang="en-GB" sz="800" b="1" smtClean="0">
                <a:ea typeface="ＭＳ Ｐゴシック"/>
                <a:cs typeface="ＭＳ Ｐゴシック"/>
              </a:rPr>
              <a:t>in itself</a:t>
            </a:r>
            <a:r>
              <a:rPr lang="en-GB" sz="800" b="1" i="1" smtClean="0">
                <a:ea typeface="ＭＳ Ｐゴシック"/>
                <a:cs typeface="ＭＳ Ｐゴシック"/>
              </a:rPr>
              <a:t>.</a:t>
            </a:r>
            <a:r>
              <a:rPr lang="en-GB" sz="800" i="1" smtClean="0">
                <a:ea typeface="ＭＳ Ｐゴシック"/>
                <a:cs typeface="ＭＳ Ｐゴシック"/>
              </a:rPr>
              <a:t> </a:t>
            </a:r>
            <a:r>
              <a:rPr lang="en-GB" sz="800" smtClean="0">
                <a:ea typeface="ＭＳ Ｐゴシック"/>
                <a:cs typeface="ＭＳ Ｐゴシック"/>
              </a:rPr>
              <a:t>Gender mainstreaming is a crosscutting strategy for achieving this goal, because it helps to create the enabling environment that promotes – and enforces – gender equality in laws, policies, practices, and value systems.</a:t>
            </a:r>
          </a:p>
          <a:p>
            <a:pPr eaLnBrk="1" hangingPunct="1">
              <a:buFontTx/>
              <a:buChar char="•"/>
            </a:pPr>
            <a:endParaRPr lang="en-GB" sz="800" b="1" smtClean="0"/>
          </a:p>
          <a:p>
            <a:pPr eaLnBrk="1" hangingPunct="1">
              <a:buFontTx/>
              <a:buChar char="•"/>
            </a:pPr>
            <a:r>
              <a:rPr lang="en-US" sz="800" b="1" smtClean="0"/>
              <a:t>Gender Equality</a:t>
            </a:r>
            <a:r>
              <a:rPr lang="en-US" sz="800" smtClean="0"/>
              <a:t>: means that women and men, girls and boys have equal conditions, treatment and opportunities for realizing their full potential, human rights and dignity, and for contributing to (and benefitting from) economic, social, cultural and political development. Gender equality is, therefore, the equal valuing by society of the similarities and the differences of men and women, and the roles they play. It is based on women and men being full partners in the home, community and society.  Equality does not mean that women and men will become the same but that women‘s and men‘s rights, responsibilities and opportunities will not depend on whether they are born male or female.</a:t>
            </a:r>
            <a:br>
              <a:rPr lang="en-US" sz="800" smtClean="0"/>
            </a:br>
            <a:r>
              <a:rPr lang="en-US" sz="800" smtClean="0"/>
              <a:t>Gender equality implies that the interests, needs and priorities of both women and men and girls and boys are taken into consideration, recognizing the diversity of different groups and that all human beings are free to develop their personal abilities and make choices without the limitations set by stereotypes and prejudices about gender roles. Gender equality is a matter of human rights and is seen as a precondition for, and indicator of, sustainable people-centred development.  (From Gender Equality, UN Coherence and You, e-learning course UNDP, UNICEF, UN-Women, UNFPA)</a:t>
            </a:r>
            <a:endParaRPr lang="en-US" sz="800" smtClean="0">
              <a:ea typeface="ＭＳ Ｐゴシック"/>
              <a:cs typeface="ＭＳ Ｐゴシック"/>
            </a:endParaRPr>
          </a:p>
          <a:p>
            <a:endParaRPr lang="en-GB" sz="800" smtClean="0"/>
          </a:p>
        </p:txBody>
      </p:sp>
      <p:sp>
        <p:nvSpPr>
          <p:cNvPr id="39939" name="Slide Number Placeholder 3"/>
          <p:cNvSpPr>
            <a:spLocks noGrp="1"/>
          </p:cNvSpPr>
          <p:nvPr>
            <p:ph type="sldNum" sz="quarter" idx="5"/>
          </p:nvPr>
        </p:nvSpPr>
        <p:spPr>
          <a:noFill/>
        </p:spPr>
        <p:txBody>
          <a:bodyPr/>
          <a:lstStyle/>
          <a:p>
            <a:fld id="{A6C848D5-6B81-43A6-B6F0-6ECCB5BA2943}" type="slidenum">
              <a:rPr lang="en-US" smtClean="0"/>
              <a:pPr/>
              <a:t>12</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a:ln/>
        </p:spPr>
      </p:sp>
      <p:sp>
        <p:nvSpPr>
          <p:cNvPr id="41986" name="Notes Placeholder 2"/>
          <p:cNvSpPr>
            <a:spLocks noGrp="1"/>
          </p:cNvSpPr>
          <p:nvPr>
            <p:ph type="body" idx="1"/>
          </p:nvPr>
        </p:nvSpPr>
        <p:spPr>
          <a:noFill/>
          <a:ln/>
        </p:spPr>
        <p:txBody>
          <a:bodyPr/>
          <a:lstStyle/>
          <a:p>
            <a:pPr eaLnBrk="1" hangingPunct="1">
              <a:spcBef>
                <a:spcPct val="0"/>
              </a:spcBef>
            </a:pPr>
            <a:r>
              <a:rPr lang="en-US" altLang="ja-JP" sz="700" smtClean="0">
                <a:cs typeface="ＭＳ Ｐゴシック"/>
              </a:rPr>
              <a:t>HIDDEN SLIDE</a:t>
            </a:r>
          </a:p>
          <a:p>
            <a:pPr eaLnBrk="1" hangingPunct="1">
              <a:spcBef>
                <a:spcPct val="0"/>
              </a:spcBef>
            </a:pPr>
            <a:r>
              <a:rPr lang="en-US" altLang="ja-JP" sz="700" b="1" smtClean="0">
                <a:cs typeface="ＭＳ Ｐゴシック"/>
              </a:rPr>
              <a:t>Key message: </a:t>
            </a:r>
          </a:p>
          <a:p>
            <a:pPr eaLnBrk="1" hangingPunct="1">
              <a:spcBef>
                <a:spcPct val="0"/>
              </a:spcBef>
            </a:pPr>
            <a:r>
              <a:rPr lang="en-US" altLang="ja-JP" sz="700" b="1" smtClean="0">
                <a:cs typeface="ＭＳ Ｐゴシック"/>
              </a:rPr>
              <a:t>Conflict prevention and human rights realization are strongly interconnected – </a:t>
            </a:r>
            <a:r>
              <a:rPr lang="en-US" altLang="ja-JP" sz="700" b="1" i="1" smtClean="0">
                <a:cs typeface="ＭＳ Ｐゴシック"/>
              </a:rPr>
              <a:t>but they are not the same thing.</a:t>
            </a:r>
          </a:p>
          <a:p>
            <a:pPr eaLnBrk="1" hangingPunct="1">
              <a:spcBef>
                <a:spcPct val="0"/>
              </a:spcBef>
            </a:pPr>
            <a:endParaRPr lang="en-US" altLang="ja-JP" sz="700" b="1" smtClean="0">
              <a:cs typeface="ＭＳ Ｐゴシック"/>
            </a:endParaRPr>
          </a:p>
          <a:p>
            <a:pPr eaLnBrk="1" hangingPunct="1">
              <a:spcBef>
                <a:spcPct val="0"/>
              </a:spcBef>
            </a:pPr>
            <a:r>
              <a:rPr lang="en-US" altLang="ja-JP" sz="700" b="1" smtClean="0">
                <a:cs typeface="ＭＳ Ｐゴシック"/>
              </a:rPr>
              <a:t>Summary of key contents:</a:t>
            </a:r>
          </a:p>
          <a:p>
            <a:pPr eaLnBrk="1" hangingPunct="1">
              <a:spcBef>
                <a:spcPct val="0"/>
              </a:spcBef>
            </a:pPr>
            <a:r>
              <a:rPr lang="en-GB" altLang="ja-JP" sz="700" smtClean="0">
                <a:cs typeface="ＭＳ Ｐゴシック"/>
              </a:rPr>
              <a:t>A distinction must be made between conflict per se and violent conflict. Conflicts, as power inequalities, are always-present features of human life and of human societies. Everyone experiences some form of conflict in their daily lives, and often these conflicts help to positively transform personal situations.   Conflict is a natural part of human interaction and is necessary for social change. When societies lack effective instruments and mechanisms for constructive management of disputes, conflict might become violent and destructive. </a:t>
            </a:r>
            <a:endParaRPr lang="en-US" altLang="ja-JP" sz="700" smtClean="0">
              <a:cs typeface="ＭＳ Ｐゴシック"/>
            </a:endParaRPr>
          </a:p>
          <a:p>
            <a:pPr eaLnBrk="1" hangingPunct="1">
              <a:spcBef>
                <a:spcPct val="0"/>
              </a:spcBef>
            </a:pPr>
            <a:r>
              <a:rPr lang="en-US" altLang="ja-JP" sz="700" b="1" smtClean="0">
                <a:cs typeface="ＭＳ Ｐゴシック"/>
              </a:rPr>
              <a:t>Violent conflict prevents the realization of human rights,</a:t>
            </a:r>
            <a:r>
              <a:rPr lang="en-US" altLang="ja-JP" sz="700" smtClean="0">
                <a:cs typeface="ＭＳ Ｐゴシック"/>
              </a:rPr>
              <a:t> both directly and indirectly: </a:t>
            </a:r>
          </a:p>
          <a:p>
            <a:pPr eaLnBrk="1" hangingPunct="1">
              <a:spcBef>
                <a:spcPct val="0"/>
              </a:spcBef>
            </a:pPr>
            <a:r>
              <a:rPr lang="en-US" altLang="ja-JP" sz="700" smtClean="0">
                <a:cs typeface="ＭＳ Ｐゴシック"/>
              </a:rPr>
              <a:t>(i) Violent conflict results in </a:t>
            </a:r>
            <a:r>
              <a:rPr lang="en-US" altLang="ja-JP" sz="700" i="1" smtClean="0">
                <a:cs typeface="ＭＳ Ｐゴシック"/>
              </a:rPr>
              <a:t>direct</a:t>
            </a:r>
            <a:r>
              <a:rPr lang="en-US" altLang="ja-JP" sz="700" smtClean="0">
                <a:cs typeface="ＭＳ Ｐゴシック"/>
              </a:rPr>
              <a:t> violations of human rights (e.g. right to life, right to be free from inhuman and degrading treatments);</a:t>
            </a:r>
          </a:p>
          <a:p>
            <a:pPr eaLnBrk="1" hangingPunct="1">
              <a:spcBef>
                <a:spcPct val="0"/>
              </a:spcBef>
            </a:pPr>
            <a:r>
              <a:rPr lang="en-US" altLang="ja-JP" sz="700" smtClean="0">
                <a:cs typeface="ＭＳ Ｐゴシック"/>
              </a:rPr>
              <a:t>(ii) Violent conflict indirectly prevents the realization of human rights – e.g. violent conflict has destructive effects on economies, and, therefore, prevents the realization of economic and social rights</a:t>
            </a:r>
          </a:p>
          <a:p>
            <a:pPr eaLnBrk="1" hangingPunct="1">
              <a:spcBef>
                <a:spcPct val="0"/>
              </a:spcBef>
            </a:pPr>
            <a:endParaRPr lang="en-GB" altLang="ja-JP" sz="700" smtClean="0">
              <a:cs typeface="ＭＳ Ｐゴシック"/>
            </a:endParaRPr>
          </a:p>
          <a:p>
            <a:pPr eaLnBrk="1" hangingPunct="1">
              <a:spcBef>
                <a:spcPct val="0"/>
              </a:spcBef>
            </a:pPr>
            <a:r>
              <a:rPr lang="en-US" altLang="ja-JP" sz="700" b="1" smtClean="0">
                <a:cs typeface="ＭＳ Ｐゴシック"/>
              </a:rPr>
              <a:t>Non realization of human rights is often among the root causes of violent conflict</a:t>
            </a:r>
            <a:r>
              <a:rPr lang="en-US" altLang="ja-JP" sz="700" smtClean="0">
                <a:cs typeface="ＭＳ Ｐゴシック"/>
              </a:rPr>
              <a:t> – for example, patterns of discrimination against minority groups are often the triggers for armed conflict and crisis.  Similarly, the failure of the State to check corruption and ensure the welfare of its people can result in political upheaval and turmoil which again may lead to an escalation of human rights violations.</a:t>
            </a:r>
          </a:p>
          <a:p>
            <a:pPr eaLnBrk="1" hangingPunct="1">
              <a:spcBef>
                <a:spcPct val="0"/>
              </a:spcBef>
            </a:pPr>
            <a:r>
              <a:rPr lang="en-US" altLang="ja-JP" sz="700" u="sng" smtClean="0">
                <a:cs typeface="ＭＳ Ｐゴシック"/>
              </a:rPr>
              <a:t>Therefore,</a:t>
            </a:r>
            <a:r>
              <a:rPr lang="en-US" altLang="ja-JP" sz="700" smtClean="0">
                <a:cs typeface="ＭＳ Ｐゴシック"/>
              </a:rPr>
              <a:t> protection and promotion of human rights are essential components of any conflict prevention strategy </a:t>
            </a:r>
          </a:p>
          <a:p>
            <a:pPr eaLnBrk="1" hangingPunct="1">
              <a:spcBef>
                <a:spcPct val="0"/>
              </a:spcBef>
            </a:pPr>
            <a:endParaRPr lang="en-US" altLang="ja-JP" sz="700" smtClean="0">
              <a:cs typeface="ＭＳ Ｐゴシック"/>
            </a:endParaRPr>
          </a:p>
          <a:p>
            <a:pPr eaLnBrk="1" hangingPunct="1">
              <a:spcBef>
                <a:spcPct val="0"/>
              </a:spcBef>
            </a:pPr>
            <a:r>
              <a:rPr lang="en-US" altLang="ja-JP" sz="700" b="1" smtClean="0">
                <a:cs typeface="ＭＳ Ｐゴシック"/>
              </a:rPr>
              <a:t>Human rights violations can be an indicator of conflict emergence or escalation of violent conflict</a:t>
            </a:r>
          </a:p>
          <a:p>
            <a:pPr eaLnBrk="1" hangingPunct="1">
              <a:spcBef>
                <a:spcPct val="0"/>
              </a:spcBef>
            </a:pPr>
            <a:r>
              <a:rPr lang="en-US" altLang="ja-JP" sz="700" smtClean="0">
                <a:cs typeface="ＭＳ Ｐゴシック"/>
              </a:rPr>
              <a:t>For example, in many situations, an increase of gender-based violence signals an increased “militarization” of society, hence an increased risk of violent conflict.</a:t>
            </a:r>
          </a:p>
          <a:p>
            <a:pPr eaLnBrk="1" hangingPunct="1">
              <a:spcBef>
                <a:spcPct val="0"/>
              </a:spcBef>
            </a:pPr>
            <a:r>
              <a:rPr lang="en-US" altLang="ja-JP" sz="700" u="sng" smtClean="0">
                <a:cs typeface="ＭＳ Ｐゴシック"/>
              </a:rPr>
              <a:t>Therefore, </a:t>
            </a:r>
            <a:r>
              <a:rPr lang="en-US" altLang="ja-JP" sz="700" smtClean="0">
                <a:cs typeface="ＭＳ Ｐゴシック"/>
              </a:rPr>
              <a:t>looking at human rights should be an integral part of early warning systems. </a:t>
            </a:r>
          </a:p>
          <a:p>
            <a:pPr eaLnBrk="1" hangingPunct="1">
              <a:spcBef>
                <a:spcPct val="0"/>
              </a:spcBef>
            </a:pPr>
            <a:endParaRPr lang="en-US" altLang="ja-JP" sz="700" smtClean="0">
              <a:cs typeface="ＭＳ Ｐゴシック"/>
            </a:endParaRPr>
          </a:p>
          <a:p>
            <a:pPr eaLnBrk="1" hangingPunct="1">
              <a:spcBef>
                <a:spcPct val="0"/>
              </a:spcBef>
            </a:pPr>
            <a:r>
              <a:rPr lang="en-US" altLang="ja-JP" sz="700" smtClean="0">
                <a:cs typeface="ＭＳ Ｐゴシック"/>
              </a:rPr>
              <a:t>However, human rights protection/promotion and conflict prevention are not the same thing: </a:t>
            </a:r>
          </a:p>
          <a:p>
            <a:pPr eaLnBrk="1" hangingPunct="1">
              <a:spcBef>
                <a:spcPct val="0"/>
              </a:spcBef>
              <a:buFontTx/>
              <a:buChar char="•"/>
            </a:pPr>
            <a:r>
              <a:rPr lang="en-US" altLang="ja-JP" sz="700" smtClean="0">
                <a:cs typeface="ＭＳ Ｐゴシック"/>
              </a:rPr>
              <a:t>efforts to prevent the emergence of violent conflict in the short term can also have negative effects on the promotion and protection of human rights. For example, in immediate post-conflict settings, power-sharing agreements aimed at ending violence can “legitimize” conflict actors with a bad human rights record. </a:t>
            </a:r>
          </a:p>
          <a:p>
            <a:pPr eaLnBrk="1" hangingPunct="1">
              <a:spcBef>
                <a:spcPct val="0"/>
              </a:spcBef>
              <a:buFontTx/>
              <a:buChar char="•"/>
            </a:pPr>
            <a:r>
              <a:rPr lang="en-US" altLang="ja-JP" sz="700" smtClean="0">
                <a:cs typeface="ＭＳ Ｐゴシック"/>
              </a:rPr>
              <a:t>Not all violations of human rights lead to violent conflict –weak, vulnerable groups of societies might not resort to violence even if their rights are violated</a:t>
            </a:r>
          </a:p>
          <a:p>
            <a:pPr eaLnBrk="1" hangingPunct="1">
              <a:spcBef>
                <a:spcPct val="0"/>
              </a:spcBef>
            </a:pPr>
            <a:endParaRPr lang="en-US" altLang="ja-JP" sz="700" smtClean="0">
              <a:cs typeface="ＭＳ Ｐゴシック"/>
            </a:endParaRPr>
          </a:p>
          <a:p>
            <a:pPr eaLnBrk="1" hangingPunct="1">
              <a:spcBef>
                <a:spcPct val="0"/>
              </a:spcBef>
            </a:pPr>
            <a:r>
              <a:rPr lang="en-GB" altLang="ja-JP" sz="700" smtClean="0">
                <a:cs typeface="ＭＳ Ｐゴシック"/>
              </a:rPr>
              <a:t>Evidence exists that totalitarian States, where civil freedoms are systematically repressed, tend to be less prone to violence compared to countries where some limited space of freedom exist. The concept of “negative peace” has been coined to indicate these situations in which there is no visible violence - but there is no just, sustainable peace, either. Conflict prevention and peace building should be understood as aiming at “positive peace”, which is fundamentally and indissolubly centered on the respect and promotion of human rights.    </a:t>
            </a:r>
            <a:endParaRPr lang="ja-JP" altLang="en-US" sz="700" smtClean="0">
              <a:cs typeface="ＭＳ Ｐゴシック"/>
            </a:endParaRPr>
          </a:p>
        </p:txBody>
      </p:sp>
      <p:sp>
        <p:nvSpPr>
          <p:cNvPr id="41987" name="Slide Number Placeholder 3"/>
          <p:cNvSpPr txBox="1">
            <a:spLocks noGrp="1"/>
          </p:cNvSpPr>
          <p:nvPr/>
        </p:nvSpPr>
        <p:spPr bwMode="auto">
          <a:xfrm>
            <a:off x="3851275" y="9378950"/>
            <a:ext cx="2944813" cy="493713"/>
          </a:xfrm>
          <a:prstGeom prst="rect">
            <a:avLst/>
          </a:prstGeom>
          <a:noFill/>
          <a:ln w="9525">
            <a:noFill/>
            <a:miter lim="800000"/>
            <a:headEnd/>
            <a:tailEnd/>
          </a:ln>
        </p:spPr>
        <p:txBody>
          <a:bodyPr anchor="b"/>
          <a:lstStyle/>
          <a:p>
            <a:pPr algn="r"/>
            <a:fld id="{3E5A2B3A-C931-4405-BF0E-6671B0C6677C}" type="slidenum">
              <a:rPr kumimoji="1" lang="ja-JP" altLang="en-US" sz="1200">
                <a:cs typeface="Arial" charset="0"/>
              </a:rPr>
              <a:pPr algn="r"/>
              <a:t>13</a:t>
            </a:fld>
            <a:endParaRPr kumimoji="1" lang="en-US" altLang="ja-JP" sz="120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33028D06-46AC-485F-AFC1-A1189E904652}" type="slidenum">
              <a:rPr lang="en-US" altLang="ja-JP" sz="1200">
                <a:cs typeface="Arial" charset="0"/>
              </a:rPr>
              <a:pPr algn="r"/>
              <a:t>14</a:t>
            </a:fld>
            <a:endParaRPr lang="en-US" altLang="ja-JP" sz="1200">
              <a:cs typeface="Arial" charset="0"/>
            </a:endParaRPr>
          </a:p>
        </p:txBody>
      </p:sp>
      <p:sp>
        <p:nvSpPr>
          <p:cNvPr id="44034" name="Rectangle 2"/>
          <p:cNvSpPr>
            <a:spLocks noGrp="1" noRot="1" noChangeAspect="1" noChangeArrowheads="1" noTextEdit="1"/>
          </p:cNvSpPr>
          <p:nvPr>
            <p:ph type="sldImg"/>
          </p:nvPr>
        </p:nvSpPr>
        <p:spPr>
          <a:xfrm>
            <a:off x="933450" y="741363"/>
            <a:ext cx="4933950" cy="3700462"/>
          </a:xfrm>
          <a:ln/>
        </p:spPr>
      </p:sp>
      <p:sp>
        <p:nvSpPr>
          <p:cNvPr id="44035" name="Rectangle 3"/>
          <p:cNvSpPr>
            <a:spLocks noGrp="1" noChangeArrowheads="1"/>
          </p:cNvSpPr>
          <p:nvPr>
            <p:ph type="body" idx="1"/>
          </p:nvPr>
        </p:nvSpPr>
        <p:spPr>
          <a:noFill/>
          <a:ln/>
        </p:spPr>
        <p:txBody>
          <a:bodyPr/>
          <a:lstStyle/>
          <a:p>
            <a:pPr eaLnBrk="1" hangingPunct="1">
              <a:spcBef>
                <a:spcPct val="0"/>
              </a:spcBef>
            </a:pPr>
            <a:r>
              <a:rPr lang="en-GB" altLang="ja-JP" sz="800" smtClean="0">
                <a:cs typeface="ＭＳ Ｐゴシック"/>
              </a:rPr>
              <a:t>HIDDEN SLIDE</a:t>
            </a:r>
          </a:p>
          <a:p>
            <a:pPr eaLnBrk="1" hangingPunct="1">
              <a:spcBef>
                <a:spcPct val="0"/>
              </a:spcBef>
            </a:pPr>
            <a:endParaRPr lang="en-GB" altLang="ja-JP" sz="800" smtClean="0">
              <a:cs typeface="ＭＳ Ｐゴシック"/>
            </a:endParaRPr>
          </a:p>
          <a:p>
            <a:pPr eaLnBrk="1" hangingPunct="1">
              <a:spcBef>
                <a:spcPct val="0"/>
              </a:spcBef>
            </a:pPr>
            <a:r>
              <a:rPr lang="en-GB" altLang="ja-JP" sz="800" smtClean="0">
                <a:cs typeface="ＭＳ Ｐゴシック"/>
              </a:rPr>
              <a:t>International humanitarian law (also known as the law of war, or the law of armed conflict) and human rights are two separate branches of international law with a common purpose. The main purpose of both is to safeguard human dignity in all circumstances.</a:t>
            </a:r>
          </a:p>
          <a:p>
            <a:pPr eaLnBrk="1" hangingPunct="1">
              <a:spcBef>
                <a:spcPct val="0"/>
              </a:spcBef>
            </a:pPr>
            <a:endParaRPr lang="en-GB" altLang="ja-JP" sz="800" smtClean="0">
              <a:cs typeface="ＭＳ Ｐゴシック"/>
            </a:endParaRPr>
          </a:p>
          <a:p>
            <a:pPr eaLnBrk="1" hangingPunct="1">
              <a:spcBef>
                <a:spcPct val="0"/>
              </a:spcBef>
            </a:pPr>
            <a:r>
              <a:rPr lang="en-GB" altLang="ja-JP" sz="800" smtClean="0">
                <a:cs typeface="ＭＳ Ｐゴシック"/>
              </a:rPr>
              <a:t>International humanitarian law applies once a conflict has broken out and is equally binding on all the parties, no matter which one started the fighting. The key message of international humanitarian law is:</a:t>
            </a:r>
          </a:p>
          <a:p>
            <a:pPr eaLnBrk="1" hangingPunct="1">
              <a:spcBef>
                <a:spcPct val="0"/>
              </a:spcBef>
              <a:buFontTx/>
              <a:buChar char="•"/>
            </a:pPr>
            <a:r>
              <a:rPr lang="en-GB" altLang="ja-JP" sz="800" smtClean="0">
                <a:cs typeface="ＭＳ Ｐゴシック"/>
              </a:rPr>
              <a:t>Do not attack people who do not or no longer take part in hostilities</a:t>
            </a:r>
          </a:p>
          <a:p>
            <a:pPr eaLnBrk="1" hangingPunct="1">
              <a:spcBef>
                <a:spcPct val="0"/>
              </a:spcBef>
              <a:buFontTx/>
              <a:buChar char="•"/>
            </a:pPr>
            <a:r>
              <a:rPr lang="en-GB" altLang="ja-JP" sz="800" smtClean="0">
                <a:cs typeface="ＭＳ Ｐゴシック"/>
              </a:rPr>
              <a:t>Do not use weapons that make no distinction between combatants and civilians, or weapons and methods of warfare which cause unnecessary suffering and/or damages.</a:t>
            </a:r>
          </a:p>
          <a:p>
            <a:pPr eaLnBrk="1" hangingPunct="1">
              <a:spcBef>
                <a:spcPct val="0"/>
              </a:spcBef>
            </a:pPr>
            <a:endParaRPr lang="en-GB" altLang="ja-JP" sz="800" smtClean="0">
              <a:cs typeface="ＭＳ Ｐゴシック"/>
            </a:endParaRPr>
          </a:p>
          <a:p>
            <a:pPr eaLnBrk="1" hangingPunct="1">
              <a:spcBef>
                <a:spcPct val="0"/>
              </a:spcBef>
            </a:pPr>
            <a:r>
              <a:rPr lang="en-GB" altLang="ja-JP" sz="800" smtClean="0">
                <a:cs typeface="ＭＳ Ｐゴシック"/>
              </a:rPr>
              <a:t>Both States and Individuals must respect international humanitarian law. International humanitarian law must be respected by everyone, combatants and the population as a whole. The obligation to comply with international humanitarian law is such that non-compliance can, in some cases, render the individual liable under penal law, as many national and international courts have recognised.</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00A10C69-7648-4CD4-A29E-E49151E38964}" type="slidenum">
              <a:rPr lang="en-US" altLang="ja-JP" sz="1200">
                <a:cs typeface="Arial" charset="0"/>
              </a:rPr>
              <a:pPr algn="r"/>
              <a:t>15</a:t>
            </a:fld>
            <a:endParaRPr lang="en-US" altLang="ja-JP" sz="1200">
              <a:cs typeface="Arial" charset="0"/>
            </a:endParaRPr>
          </a:p>
        </p:txBody>
      </p:sp>
      <p:sp>
        <p:nvSpPr>
          <p:cNvPr id="46082" name="Rectangle 2"/>
          <p:cNvSpPr>
            <a:spLocks noGrp="1" noRot="1" noChangeAspect="1" noChangeArrowheads="1" noTextEdit="1"/>
          </p:cNvSpPr>
          <p:nvPr>
            <p:ph type="sldImg"/>
          </p:nvPr>
        </p:nvSpPr>
        <p:spPr>
          <a:xfrm>
            <a:off x="911225" y="271463"/>
            <a:ext cx="4935538" cy="3702050"/>
          </a:xfrm>
          <a:ln/>
        </p:spPr>
      </p:sp>
      <p:sp>
        <p:nvSpPr>
          <p:cNvPr id="46083" name="Rectangle 3"/>
          <p:cNvSpPr>
            <a:spLocks noGrp="1" noChangeArrowheads="1"/>
          </p:cNvSpPr>
          <p:nvPr>
            <p:ph type="body" idx="1"/>
          </p:nvPr>
        </p:nvSpPr>
        <p:spPr>
          <a:xfrm>
            <a:off x="330200" y="4238625"/>
            <a:ext cx="6137275" cy="4441825"/>
          </a:xfrm>
          <a:noFill/>
          <a:ln/>
        </p:spPr>
        <p:txBody>
          <a:bodyPr/>
          <a:lstStyle/>
          <a:p>
            <a:pPr eaLnBrk="1" hangingPunct="1">
              <a:lnSpc>
                <a:spcPct val="90000"/>
              </a:lnSpc>
            </a:pPr>
            <a:r>
              <a:rPr lang="en-GB" altLang="ja-JP" sz="700" smtClean="0">
                <a:cs typeface="ＭＳ Ｐゴシック"/>
              </a:rPr>
              <a:t>HIDDEN SLIDE</a:t>
            </a:r>
          </a:p>
          <a:p>
            <a:pPr eaLnBrk="1" hangingPunct="1">
              <a:lnSpc>
                <a:spcPct val="90000"/>
              </a:lnSpc>
            </a:pPr>
            <a:endParaRPr lang="en-GB" altLang="ja-JP" sz="700" b="1" smtClean="0">
              <a:cs typeface="ＭＳ Ｐゴシック"/>
            </a:endParaRPr>
          </a:p>
          <a:p>
            <a:pPr eaLnBrk="1" hangingPunct="1">
              <a:lnSpc>
                <a:spcPct val="90000"/>
              </a:lnSpc>
            </a:pPr>
            <a:r>
              <a:rPr lang="en-GB" altLang="ja-JP" sz="700" b="1" smtClean="0">
                <a:cs typeface="ＭＳ Ｐゴシック"/>
              </a:rPr>
              <a:t>NEW COMBINED SLIDE</a:t>
            </a:r>
          </a:p>
          <a:p>
            <a:pPr eaLnBrk="1" hangingPunct="1">
              <a:lnSpc>
                <a:spcPct val="90000"/>
              </a:lnSpc>
            </a:pPr>
            <a:endParaRPr lang="en-GB" altLang="ja-JP" sz="700" b="1" smtClean="0">
              <a:cs typeface="ＭＳ Ｐゴシック"/>
            </a:endParaRPr>
          </a:p>
          <a:p>
            <a:pPr eaLnBrk="1" hangingPunct="1">
              <a:lnSpc>
                <a:spcPct val="90000"/>
              </a:lnSpc>
            </a:pPr>
            <a:r>
              <a:rPr lang="en-GB" altLang="ja-JP" sz="700" b="1" smtClean="0">
                <a:cs typeface="ＭＳ Ｐゴシック"/>
              </a:rPr>
              <a:t>Secretary-General – Policy Decision</a:t>
            </a:r>
          </a:p>
          <a:p>
            <a:pPr eaLnBrk="1" hangingPunct="1">
              <a:lnSpc>
                <a:spcPct val="90000"/>
              </a:lnSpc>
            </a:pPr>
            <a:r>
              <a:rPr lang="en-GB" altLang="ja-JP" sz="700" smtClean="0">
                <a:cs typeface="ＭＳ Ｐゴシック"/>
              </a:rPr>
              <a:t>Reaffirmed the centrality of HR in UN’s development work</a:t>
            </a:r>
          </a:p>
          <a:p>
            <a:pPr eaLnBrk="1" hangingPunct="1">
              <a:lnSpc>
                <a:spcPct val="90000"/>
              </a:lnSpc>
            </a:pPr>
            <a:r>
              <a:rPr lang="en-GB" altLang="ja-JP" sz="700" smtClean="0">
                <a:cs typeface="ＭＳ Ｐゴシック"/>
              </a:rPr>
              <a:t>Defined RC’s roles and responsibilities on HR and asked OHCHR/UNDG to support their roles</a:t>
            </a:r>
          </a:p>
          <a:p>
            <a:pPr eaLnBrk="1" hangingPunct="1">
              <a:lnSpc>
                <a:spcPct val="90000"/>
              </a:lnSpc>
            </a:pPr>
            <a:r>
              <a:rPr lang="en-GB" altLang="ja-JP" sz="700" smtClean="0">
                <a:cs typeface="ＭＳ Ｐゴシック"/>
              </a:rPr>
              <a:t>Asked the HC and UNDG Chair to further strengthen interagency collaboration on HR mainstreaming</a:t>
            </a:r>
            <a:endParaRPr lang="en-US" altLang="ja-JP" sz="700" smtClean="0">
              <a:cs typeface="ＭＳ Ｐゴシック"/>
            </a:endParaRPr>
          </a:p>
          <a:p>
            <a:pPr eaLnBrk="1" hangingPunct="1">
              <a:spcBef>
                <a:spcPct val="0"/>
              </a:spcBef>
              <a:spcAft>
                <a:spcPct val="75000"/>
              </a:spcAft>
            </a:pPr>
            <a:r>
              <a:rPr lang="en-GB" altLang="ja-JP" sz="700" smtClean="0">
                <a:cs typeface="ＭＳ Ｐゴシック"/>
              </a:rPr>
              <a:t>When human rights received a spotlight in the TCPR and UNDP Executive Board discussions in 2007, the then UNDG Chair Kemal Dervis and the High Commissioner Louise Arbour initiated a joint Principals-level discussion at the SG’s Policy Committee to address UN’s coherence on human rights, and how the system should take forward this agenda.</a:t>
            </a:r>
          </a:p>
          <a:p>
            <a:pPr eaLnBrk="1" hangingPunct="1">
              <a:spcBef>
                <a:spcPct val="0"/>
              </a:spcBef>
              <a:spcAft>
                <a:spcPct val="75000"/>
              </a:spcAft>
            </a:pPr>
            <a:r>
              <a:rPr lang="en-GB" altLang="ja-JP" sz="700" smtClean="0">
                <a:cs typeface="ＭＳ Ｐゴシック"/>
              </a:rPr>
              <a:t>As a result, the SG issued his Policy Decision on HR and Development, in which he:</a:t>
            </a:r>
          </a:p>
          <a:p>
            <a:pPr eaLnBrk="1" hangingPunct="1">
              <a:spcBef>
                <a:spcPct val="0"/>
              </a:spcBef>
              <a:spcAft>
                <a:spcPct val="75000"/>
              </a:spcAft>
              <a:buFontTx/>
              <a:buChar char="-"/>
            </a:pPr>
            <a:r>
              <a:rPr lang="en-GB" altLang="ja-JP" sz="700" smtClean="0">
                <a:cs typeface="ＭＳ Ｐゴシック"/>
              </a:rPr>
              <a:t>Reaffirmed the centrality of HR in UN’s development work;</a:t>
            </a:r>
          </a:p>
          <a:p>
            <a:pPr eaLnBrk="1" hangingPunct="1">
              <a:spcBef>
                <a:spcPct val="0"/>
              </a:spcBef>
              <a:spcAft>
                <a:spcPct val="75000"/>
              </a:spcAft>
              <a:buFontTx/>
              <a:buChar char="-"/>
            </a:pPr>
            <a:r>
              <a:rPr lang="en-GB" altLang="ja-JP" sz="700" smtClean="0">
                <a:cs typeface="ＭＳ Ｐゴシック"/>
              </a:rPr>
              <a:t>Defined RC’s roles and responsibilities to promote HR as a common UN value and to coordinate UNCT’s HR mainstreaming efforts and capacity building support to national partners upon their requests;</a:t>
            </a:r>
          </a:p>
          <a:p>
            <a:pPr eaLnBrk="1" hangingPunct="1">
              <a:spcBef>
                <a:spcPct val="0"/>
              </a:spcBef>
              <a:spcAft>
                <a:spcPct val="75000"/>
              </a:spcAft>
              <a:buFontTx/>
              <a:buChar char="-"/>
            </a:pPr>
            <a:r>
              <a:rPr lang="en-GB" altLang="ja-JP" sz="700" smtClean="0">
                <a:cs typeface="ＭＳ Ｐゴシック"/>
              </a:rPr>
              <a:t>Asked OHCHR/UNDG to support the RC’s leadership role and to develop a mechanism to further strengthen interagency coordination and support to RCs and UNCTs.</a:t>
            </a:r>
            <a:endParaRPr lang="pl-PL" altLang="ja-JP" sz="700" smtClean="0">
              <a:cs typeface="ＭＳ Ｐゴシック"/>
            </a:endParaRPr>
          </a:p>
          <a:p>
            <a:pPr eaLnBrk="1" hangingPunct="1">
              <a:spcBef>
                <a:spcPct val="0"/>
              </a:spcBef>
            </a:pPr>
            <a:endParaRPr lang="en-GB" altLang="ja-JP" sz="700" b="1" smtClean="0">
              <a:cs typeface="ＭＳ Ｐゴシック"/>
            </a:endParaRPr>
          </a:p>
          <a:p>
            <a:pPr eaLnBrk="1" hangingPunct="1">
              <a:spcBef>
                <a:spcPct val="0"/>
              </a:spcBef>
            </a:pPr>
            <a:r>
              <a:rPr lang="en-GB" altLang="ja-JP" sz="700" b="1" smtClean="0">
                <a:cs typeface="ＭＳ Ｐゴシック"/>
              </a:rPr>
              <a:t>Interagency commitments</a:t>
            </a:r>
          </a:p>
          <a:p>
            <a:pPr eaLnBrk="1" hangingPunct="1">
              <a:spcBef>
                <a:spcPct val="0"/>
              </a:spcBef>
            </a:pPr>
            <a:r>
              <a:rPr lang="en-GB" altLang="ja-JP" sz="700" smtClean="0">
                <a:cs typeface="ＭＳ Ｐゴシック"/>
              </a:rPr>
              <a:t>In recent years, a number of UN agencies adopted a </a:t>
            </a:r>
            <a:r>
              <a:rPr lang="en-GB" altLang="ja-JP" sz="700" b="1" smtClean="0">
                <a:cs typeface="ＭＳ Ｐゴシック"/>
              </a:rPr>
              <a:t>human rights-based approach</a:t>
            </a:r>
            <a:r>
              <a:rPr lang="en-GB" altLang="ja-JP" sz="700" smtClean="0">
                <a:cs typeface="ＭＳ Ｐゴシック"/>
              </a:rPr>
              <a:t> </a:t>
            </a:r>
            <a:r>
              <a:rPr lang="en-GB" altLang="ja-JP" sz="700" b="1" smtClean="0">
                <a:cs typeface="ＭＳ Ｐゴシック"/>
              </a:rPr>
              <a:t>(HRBA)</a:t>
            </a:r>
            <a:r>
              <a:rPr lang="en-GB" altLang="ja-JP" sz="700" smtClean="0">
                <a:cs typeface="ＭＳ Ｐゴシック"/>
              </a:rPr>
              <a:t> to their development cooperation and gained significant experience in its application to a wide range of activities and programmes.  For the most part, each agency tended to have its own interpretation of the approach and of how it should be implemented. In light of the considerable increase in UN interagency collaboration at global and regional levels, and especially at the country level in relation to the CCA and UNDAF processes, a common understanding of this approach was reached at an UNDG interagency workshop at Stamford (USA) in May 2003. Subsequently, </a:t>
            </a:r>
            <a:r>
              <a:rPr lang="en-GB" altLang="ja-JP" sz="700" b="1" i="1" smtClean="0">
                <a:cs typeface="ＭＳ Ｐゴシック"/>
              </a:rPr>
              <a:t>The UN Statement of Common Understanding</a:t>
            </a:r>
            <a:r>
              <a:rPr lang="en-GB" altLang="ja-JP" sz="700" smtClean="0">
                <a:cs typeface="ＭＳ Ｐゴシック"/>
              </a:rPr>
              <a:t> has been endorsed by UNDG and it has been included in the CCA/UNDAF guidelines.</a:t>
            </a:r>
            <a:endParaRPr lang="en-GB" altLang="ja-JP" sz="700" i="1" smtClean="0">
              <a:cs typeface="ＭＳ Ｐゴシック"/>
            </a:endParaRPr>
          </a:p>
          <a:p>
            <a:pPr eaLnBrk="1" hangingPunct="1">
              <a:spcBef>
                <a:spcPct val="0"/>
              </a:spcBef>
            </a:pPr>
            <a:endParaRPr lang="en-US" altLang="ja-JP" sz="700" b="1" smtClean="0">
              <a:cs typeface="ＭＳ Ｐゴシック"/>
            </a:endParaRPr>
          </a:p>
          <a:p>
            <a:pPr eaLnBrk="1" hangingPunct="1">
              <a:spcBef>
                <a:spcPct val="0"/>
              </a:spcBef>
            </a:pPr>
            <a:r>
              <a:rPr lang="en-US" altLang="ja-JP" sz="700" b="1" smtClean="0">
                <a:cs typeface="ＭＳ Ｐゴシック"/>
              </a:rPr>
              <a:t>2004-2007:	Action 2 Global Programme on Strengthening United Nations Support for the Promotion and Protection of Human Rights Worldwide</a:t>
            </a:r>
            <a:endParaRPr lang="en-US" altLang="ja-JP" sz="700" smtClean="0">
              <a:cs typeface="ＭＳ Ｐゴシック"/>
            </a:endParaRPr>
          </a:p>
          <a:p>
            <a:pPr eaLnBrk="1" hangingPunct="1">
              <a:spcBef>
                <a:spcPct val="0"/>
              </a:spcBef>
            </a:pPr>
            <a:r>
              <a:rPr lang="en-US" altLang="ja-JP" sz="700" smtClean="0">
                <a:cs typeface="ＭＳ Ｐゴシック"/>
              </a:rPr>
              <a:t>The “Action 2” Programme aims to strengthen human rights throughout the UN system. It’s a global programme designed to strengthen the capacity of UN country teams to support the efforts of Member States, at their request, in reinforcing their national human rights promotion and protection systems while</a:t>
            </a:r>
            <a:r>
              <a:rPr lang="en-GB" altLang="ja-JP" sz="700" smtClean="0">
                <a:cs typeface="ＭＳ Ｐゴシック"/>
              </a:rPr>
              <a:t> achieving the Millennium Development Goals (MDGs).</a:t>
            </a:r>
            <a:r>
              <a:rPr lang="es-ES" altLang="ja-JP" sz="700" u="sng" smtClean="0">
                <a:cs typeface="ＭＳ Ｐゴシック"/>
              </a:rPr>
              <a:t> </a:t>
            </a:r>
            <a:r>
              <a:rPr lang="en-US" altLang="ja-JP" sz="700" smtClean="0">
                <a:cs typeface="ＭＳ Ｐゴシック"/>
              </a:rPr>
              <a:t>The Action 2 Programme ensures that the UN will be ready to respond to these challenges by enhancing the capacity of its country teams with practical tools, training, advice, knowledge sharing and seed funding for capacity building and pilot programming.</a:t>
            </a:r>
          </a:p>
          <a:p>
            <a:pPr eaLnBrk="1" hangingPunct="1">
              <a:spcBef>
                <a:spcPct val="0"/>
              </a:spcBef>
            </a:pPr>
            <a:r>
              <a:rPr lang="en-GB" altLang="ja-JP" sz="700" b="1" smtClean="0">
                <a:cs typeface="ＭＳ Ｐゴシック"/>
              </a:rPr>
              <a:t>UN Agencies, funds and the UN system as a whole move to apply the HRBA to Development programming</a:t>
            </a:r>
            <a:endParaRPr lang="en-GB" altLang="ja-JP" sz="700" smtClean="0">
              <a:cs typeface="ＭＳ Ｐゴシック"/>
            </a:endParaRPr>
          </a:p>
          <a:p>
            <a:pPr eaLnBrk="1" hangingPunct="1">
              <a:spcBef>
                <a:spcPct val="0"/>
              </a:spcBef>
            </a:pPr>
            <a:r>
              <a:rPr lang="en-GB" altLang="ja-JP" sz="700" smtClean="0">
                <a:cs typeface="ＭＳ Ｐゴシック"/>
              </a:rPr>
              <a:t>UN agencies and programmes have been integrated human rights in all there activities and programmes since 1997. Some agencies are already updating their policies and programme guidelines to reflect the UN Common Understanding. UN Country Teams are increasingly using the HRBA in the preparation of the CCA and UNDAF, as well.</a:t>
            </a:r>
          </a:p>
          <a:p>
            <a:pPr eaLnBrk="1" hangingPunct="1">
              <a:spcBef>
                <a:spcPct val="0"/>
              </a:spcBef>
            </a:pPr>
            <a:r>
              <a:rPr lang="en-US" altLang="ja-JP" sz="700" b="1" smtClean="0">
                <a:cs typeface="ＭＳ Ｐゴシック"/>
              </a:rPr>
              <a:t>Level of adoption of HRBA by UNCTs</a:t>
            </a:r>
            <a:endParaRPr lang="en-GB" altLang="ja-JP" sz="700" b="1" smtClean="0">
              <a:cs typeface="ＭＳ Ｐゴシック"/>
            </a:endParaRPr>
          </a:p>
          <a:p>
            <a:pPr eaLnBrk="1" hangingPunct="1">
              <a:spcBef>
                <a:spcPct val="0"/>
              </a:spcBef>
            </a:pPr>
            <a:r>
              <a:rPr lang="en-GB" altLang="ja-JP" sz="700" smtClean="0">
                <a:cs typeface="ＭＳ Ｐゴシック"/>
              </a:rPr>
              <a:t>One study introduced at the Stamford Workshop that reviewed 18 selected CCA/UNDAFs and Annual Reports of Resident Coordinators to identify how and to what extent UNCTs have applied a HRBA provides some useful insights. The study concluded that most UNCTs are increasingly incorporating aspects of a HRBA in their CCAs and UNDAFs. Most CCA/UNDAFs reviewed contained direct references to international human rights treaties, regional human rights conventions, the International Development Targets, and more recently the MDGs. However, in very few cases, they contained references to the findings, comments and recommendations of UN human rights treaty-bodies, Special Rapporteurs and Working Groups. This was regarded as a significant omission and a serious opportunity lost to incorporate human rights principles, measures and oversight into development planning. </a:t>
            </a:r>
          </a:p>
          <a:p>
            <a:pPr eaLnBrk="1" hangingPunct="1">
              <a:lnSpc>
                <a:spcPct val="80000"/>
              </a:lnSpc>
            </a:pPr>
            <a:endParaRPr lang="en-US" altLang="ja-JP" sz="700" smtClean="0">
              <a:cs typeface="ＭＳ Ｐゴシック"/>
            </a:endParaRPr>
          </a:p>
          <a:p>
            <a:pPr eaLnBrk="1" hangingPunct="1">
              <a:spcBef>
                <a:spcPct val="0"/>
              </a:spcBef>
            </a:pPr>
            <a:endParaRPr lang="en-GB" altLang="ja-JP" sz="700" smtClean="0">
              <a:cs typeface="ＭＳ Ｐゴシック"/>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a:xfrm>
            <a:off x="1692275" y="349250"/>
            <a:ext cx="3325813" cy="2493963"/>
          </a:xfrm>
          <a:ln/>
        </p:spPr>
      </p:sp>
      <p:sp>
        <p:nvSpPr>
          <p:cNvPr id="48130" name="Notes Placeholder 2"/>
          <p:cNvSpPr>
            <a:spLocks noGrp="1"/>
          </p:cNvSpPr>
          <p:nvPr>
            <p:ph type="body" idx="1"/>
          </p:nvPr>
        </p:nvSpPr>
        <p:spPr>
          <a:xfrm>
            <a:off x="257175" y="3149600"/>
            <a:ext cx="6138863" cy="4443413"/>
          </a:xfrm>
          <a:noFill/>
          <a:ln/>
        </p:spPr>
        <p:txBody>
          <a:bodyPr/>
          <a:lstStyle/>
          <a:p>
            <a:r>
              <a:rPr lang="en-GB" smtClean="0"/>
              <a:t>HIDDEN SLIDE</a:t>
            </a:r>
          </a:p>
          <a:p>
            <a:r>
              <a:rPr lang="en-GB" smtClean="0"/>
              <a:t>CONTINUTATION OF NOTES FROM SLIDE “UN SYSTEM’S RESPONSES”</a:t>
            </a:r>
          </a:p>
          <a:p>
            <a:pPr eaLnBrk="1" hangingPunct="1">
              <a:lnSpc>
                <a:spcPct val="80000"/>
              </a:lnSpc>
            </a:pPr>
            <a:r>
              <a:rPr lang="en-US" altLang="ja-JP" sz="700" smtClean="0">
                <a:cs typeface="ＭＳ Ｐゴシック"/>
              </a:rPr>
              <a:t>Agency level:</a:t>
            </a:r>
          </a:p>
          <a:p>
            <a:pPr lvl="1" eaLnBrk="1" hangingPunct="1">
              <a:lnSpc>
                <a:spcPct val="80000"/>
              </a:lnSpc>
            </a:pPr>
            <a:r>
              <a:rPr lang="en-US" altLang="ja-JP" sz="700" smtClean="0">
                <a:cs typeface="ＭＳ Ｐゴシック"/>
              </a:rPr>
              <a:t>HR are integrated in agency policies &amp; guidelines</a:t>
            </a:r>
          </a:p>
          <a:p>
            <a:pPr eaLnBrk="1" hangingPunct="1">
              <a:spcBef>
                <a:spcPct val="0"/>
              </a:spcBef>
              <a:spcAft>
                <a:spcPct val="75000"/>
              </a:spcAft>
            </a:pPr>
            <a:endParaRPr lang="en-GB" altLang="ja-JP" sz="700" smtClean="0">
              <a:cs typeface="ＭＳ Ｐゴシック"/>
            </a:endParaRPr>
          </a:p>
          <a:p>
            <a:pPr lvl="1" eaLnBrk="1" hangingPunct="1">
              <a:spcBef>
                <a:spcPct val="0"/>
              </a:spcBef>
              <a:spcAft>
                <a:spcPct val="75000"/>
              </a:spcAft>
            </a:pPr>
            <a:r>
              <a:rPr lang="en-US" altLang="ja-JP" sz="700" smtClean="0">
                <a:cs typeface="ＭＳ Ｐゴシック"/>
              </a:rPr>
              <a:t>Increasing number of UNCTs adopting HRBA</a:t>
            </a:r>
            <a:endParaRPr lang="ja-JP" altLang="en-US" sz="700" smtClean="0">
              <a:cs typeface="ＭＳ Ｐゴシック"/>
            </a:endParaRPr>
          </a:p>
          <a:p>
            <a:pPr eaLnBrk="1" hangingPunct="1">
              <a:spcBef>
                <a:spcPct val="0"/>
              </a:spcBef>
              <a:spcAft>
                <a:spcPct val="75000"/>
              </a:spcAft>
            </a:pPr>
            <a:endParaRPr lang="en-US" altLang="ja-JP" sz="700" smtClean="0">
              <a:cs typeface="ＭＳ Ｐゴシック"/>
            </a:endParaRPr>
          </a:p>
          <a:p>
            <a:pPr eaLnBrk="1" hangingPunct="1">
              <a:spcBef>
                <a:spcPct val="0"/>
              </a:spcBef>
            </a:pPr>
            <a:r>
              <a:rPr lang="en-GB" altLang="ja-JP" sz="700" smtClean="0">
                <a:cs typeface="ＭＳ Ｐゴシック"/>
              </a:rPr>
              <a:t>ACTION  2</a:t>
            </a:r>
          </a:p>
          <a:p>
            <a:pPr eaLnBrk="1" hangingPunct="1">
              <a:spcBef>
                <a:spcPct val="20000"/>
              </a:spcBef>
              <a:buFont typeface="Wingdings" pitchFamily="2" charset="2"/>
              <a:buChar char="§"/>
            </a:pPr>
            <a:r>
              <a:rPr lang="fr-CH" altLang="ja-JP" sz="700" smtClean="0">
                <a:cs typeface="ＭＳ Ｐゴシック"/>
              </a:rPr>
              <a:t>Contributed to building UNCT capacity</a:t>
            </a:r>
          </a:p>
          <a:p>
            <a:pPr lvl="1" eaLnBrk="1" hangingPunct="1">
              <a:spcBef>
                <a:spcPct val="20000"/>
              </a:spcBef>
              <a:buFont typeface="Wingdings" pitchFamily="2" charset="2"/>
              <a:buChar char="§"/>
            </a:pPr>
            <a:r>
              <a:rPr lang="fr-CH" altLang="ja-JP" sz="700" smtClean="0">
                <a:cs typeface="ＭＳ Ｐゴシック"/>
              </a:rPr>
              <a:t>More than 60 UNCTs supported</a:t>
            </a:r>
          </a:p>
          <a:p>
            <a:pPr lvl="1" eaLnBrk="1" hangingPunct="1">
              <a:spcBef>
                <a:spcPct val="20000"/>
              </a:spcBef>
              <a:buFont typeface="Wingdings" pitchFamily="2" charset="2"/>
              <a:buChar char="§"/>
            </a:pPr>
            <a:r>
              <a:rPr lang="fr-CH" altLang="ja-JP" sz="700" smtClean="0">
                <a:cs typeface="ＭＳ Ｐゴシック"/>
              </a:rPr>
              <a:t>10 HR advisers deployed</a:t>
            </a:r>
          </a:p>
          <a:p>
            <a:pPr lvl="1" eaLnBrk="1" hangingPunct="1">
              <a:spcBef>
                <a:spcPct val="20000"/>
              </a:spcBef>
              <a:buFont typeface="Wingdings" pitchFamily="2" charset="2"/>
              <a:buChar char="§"/>
            </a:pPr>
            <a:r>
              <a:rPr lang="fr-CH" altLang="ja-JP" sz="700" smtClean="0">
                <a:cs typeface="ＭＳ Ｐゴシック"/>
              </a:rPr>
              <a:t>Interagency HRBA Learning Package developed and integrated in UNDG</a:t>
            </a:r>
          </a:p>
          <a:p>
            <a:pPr eaLnBrk="1" hangingPunct="1">
              <a:spcBef>
                <a:spcPct val="20000"/>
              </a:spcBef>
              <a:buFont typeface="Wingdings" pitchFamily="2" charset="2"/>
              <a:buChar char="§"/>
            </a:pPr>
            <a:r>
              <a:rPr lang="fr-CH" altLang="ja-JP" sz="700" smtClean="0">
                <a:cs typeface="ＭＳ Ｐゴシック"/>
              </a:rPr>
              <a:t>Knowledge sharing platform strengthened</a:t>
            </a:r>
          </a:p>
          <a:p>
            <a:pPr eaLnBrk="1" hangingPunct="1">
              <a:spcBef>
                <a:spcPct val="20000"/>
              </a:spcBef>
              <a:buFont typeface="Wingdings" pitchFamily="2" charset="2"/>
              <a:buChar char="§"/>
            </a:pPr>
            <a:r>
              <a:rPr lang="fr-CH" altLang="ja-JP" sz="700" smtClean="0">
                <a:cs typeface="ＭＳ Ｐゴシック"/>
              </a:rPr>
              <a:t>Opened space for UNCT to support Govt/CS</a:t>
            </a:r>
          </a:p>
          <a:p>
            <a:pPr eaLnBrk="1" hangingPunct="1">
              <a:spcBef>
                <a:spcPct val="20000"/>
              </a:spcBef>
              <a:buFont typeface="Wingdings" pitchFamily="2" charset="2"/>
              <a:buChar char="§"/>
            </a:pPr>
            <a:r>
              <a:rPr lang="fr-CH" altLang="ja-JP" sz="700" smtClean="0">
                <a:cs typeface="ＭＳ Ｐゴシック"/>
              </a:rPr>
              <a:t>Helped DaO pilots to integrate human rights</a:t>
            </a:r>
          </a:p>
          <a:p>
            <a:pPr eaLnBrk="1" hangingPunct="1">
              <a:spcBef>
                <a:spcPct val="0"/>
              </a:spcBef>
            </a:pPr>
            <a:endParaRPr lang="en-GB" altLang="ja-JP" sz="700" smtClean="0">
              <a:cs typeface="ＭＳ Ｐゴシック"/>
            </a:endParaRPr>
          </a:p>
          <a:p>
            <a:pPr eaLnBrk="1" hangingPunct="1">
              <a:spcBef>
                <a:spcPct val="0"/>
              </a:spcBef>
              <a:spcAft>
                <a:spcPct val="75000"/>
              </a:spcAft>
            </a:pPr>
            <a:r>
              <a:rPr lang="en-GB" altLang="ja-JP" sz="700" smtClean="0">
                <a:cs typeface="ＭＳ Ｐゴシック"/>
              </a:rPr>
              <a:t>Such an increased recognition by our Member States owes, in no small measure, to the consistent emphasis and efforts within the UN system, both on policy and operational fronts, to mainstream and integrate human rights in our work as a key pillar of our common mandate under the Charter.</a:t>
            </a:r>
            <a:endParaRPr lang="en-US" altLang="ja-JP" sz="700" smtClean="0">
              <a:cs typeface="ＭＳ Ｐゴシック"/>
            </a:endParaRPr>
          </a:p>
          <a:p>
            <a:pPr eaLnBrk="1" hangingPunct="1">
              <a:spcBef>
                <a:spcPct val="0"/>
              </a:spcBef>
              <a:spcAft>
                <a:spcPct val="75000"/>
              </a:spcAft>
            </a:pPr>
            <a:r>
              <a:rPr lang="en-US" altLang="ja-JP" sz="700" smtClean="0">
                <a:cs typeface="ＭＳ Ｐゴシック"/>
              </a:rPr>
              <a:t>Under the previous‘Action 2’ reform initiative of the Secretary-General Kofi Annan launched in 2004, several UNDG agencies came together to strengthen common approaches to support country-level actions.  During 2004-2008, the Action 2 supported more than 60 UN country teams in developing their capacity to integrate human rights into their work.</a:t>
            </a:r>
          </a:p>
          <a:p>
            <a:pPr eaLnBrk="1" hangingPunct="1">
              <a:spcBef>
                <a:spcPct val="0"/>
              </a:spcBef>
              <a:spcAft>
                <a:spcPct val="75000"/>
              </a:spcAft>
            </a:pPr>
            <a:r>
              <a:rPr lang="en-US" altLang="ja-JP" sz="700" smtClean="0">
                <a:cs typeface="ＭＳ Ｐゴシック"/>
              </a:rPr>
              <a:t>At the policy level too, Action 2 played a useful catalytic role in cementing the human rights-based approach in policy guidance on UNDAF and operational support to UN common country programming process.  HRBA is now one of the key programming principles that all UN country teams must apply in developing their UNDAFs with national partners.</a:t>
            </a:r>
            <a:endParaRPr lang="pl-PL" altLang="ja-JP" sz="700" smtClean="0">
              <a:cs typeface="ＭＳ Ｐゴシック"/>
            </a:endParaRPr>
          </a:p>
          <a:p>
            <a:pPr eaLnBrk="1" hangingPunct="1">
              <a:spcBef>
                <a:spcPct val="0"/>
              </a:spcBef>
            </a:pPr>
            <a:endParaRPr lang="en-GB" altLang="ja-JP" sz="700" smtClean="0">
              <a:cs typeface="ＭＳ Ｐゴシック"/>
            </a:endParaRPr>
          </a:p>
          <a:p>
            <a:pPr eaLnBrk="1" hangingPunct="1">
              <a:spcBef>
                <a:spcPct val="0"/>
              </a:spcBef>
            </a:pPr>
            <a:r>
              <a:rPr lang="en-GB" altLang="ja-JP" sz="700" b="1" smtClean="0">
                <a:cs typeface="ＭＳ Ｐゴシック"/>
              </a:rPr>
              <a:t>DELIVERING AS ONE</a:t>
            </a:r>
          </a:p>
          <a:p>
            <a:pPr eaLnBrk="1" hangingPunct="1">
              <a:spcBef>
                <a:spcPct val="0"/>
              </a:spcBef>
            </a:pPr>
            <a:endParaRPr lang="en-GB" altLang="ja-JP" sz="700" smtClean="0">
              <a:cs typeface="ＭＳ Ｐゴシック"/>
            </a:endParaRPr>
          </a:p>
          <a:p>
            <a:pPr eaLnBrk="1" hangingPunct="1"/>
            <a:r>
              <a:rPr lang="en-US" altLang="ja-JP" sz="700" smtClean="0">
                <a:cs typeface="ＭＳ Ｐゴシック"/>
              </a:rPr>
              <a:t>One Voice’ contributing to more effective joint advocacy on human rights issues</a:t>
            </a:r>
          </a:p>
          <a:p>
            <a:pPr eaLnBrk="1" hangingPunct="1"/>
            <a:r>
              <a:rPr lang="en-US" altLang="ja-JP" sz="700" smtClean="0">
                <a:cs typeface="ＭＳ Ｐゴシック"/>
              </a:rPr>
              <a:t>Most ‘One Programmes’ include a commitment to HR/HRBA and certain areas are explicitly HR-based</a:t>
            </a:r>
          </a:p>
          <a:p>
            <a:pPr eaLnBrk="1" hangingPunct="1"/>
            <a:r>
              <a:rPr lang="en-US" altLang="ja-JP" sz="700" smtClean="0">
                <a:cs typeface="ＭＳ Ｐゴシック"/>
              </a:rPr>
              <a:t>Visible efforts to integrate HR through theme groups and task forces</a:t>
            </a:r>
          </a:p>
          <a:p>
            <a:pPr eaLnBrk="1" hangingPunct="1"/>
            <a:r>
              <a:rPr lang="en-US" altLang="ja-JP" sz="700" smtClean="0">
                <a:cs typeface="ＭＳ Ｐゴシック"/>
              </a:rPr>
              <a:t>Increasingly, DaOs are working with Govts to bring HR within national development plans (e.g. Viet Nam)</a:t>
            </a:r>
          </a:p>
          <a:p>
            <a:pPr eaLnBrk="1" hangingPunct="1">
              <a:spcBef>
                <a:spcPct val="0"/>
              </a:spcBef>
            </a:pPr>
            <a:endParaRPr lang="en-GB" altLang="ja-JP" sz="700" smtClean="0">
              <a:cs typeface="ＭＳ Ｐゴシック"/>
            </a:endParaRPr>
          </a:p>
          <a:p>
            <a:pPr eaLnBrk="1" hangingPunct="1">
              <a:spcBef>
                <a:spcPct val="0"/>
              </a:spcBef>
              <a:spcAft>
                <a:spcPct val="75000"/>
              </a:spcAft>
            </a:pPr>
            <a:r>
              <a:rPr lang="en-US" altLang="ja-JP" sz="700" smtClean="0">
                <a:cs typeface="ＭＳ Ｐゴシック"/>
              </a:rPr>
              <a:t>Supporting DAOs was one of the priorities under Action 2, which supported the deployment of HRAs as well as fielding a joint interagency mission to Uruguay.</a:t>
            </a:r>
          </a:p>
          <a:p>
            <a:pPr eaLnBrk="1" hangingPunct="1">
              <a:spcBef>
                <a:spcPct val="0"/>
              </a:spcBef>
              <a:spcAft>
                <a:spcPct val="75000"/>
              </a:spcAft>
            </a:pPr>
            <a:r>
              <a:rPr lang="en-US" altLang="ja-JP" sz="700" smtClean="0">
                <a:cs typeface="ＭＳ Ｐゴシック"/>
              </a:rPr>
              <a:t>The 2008 Stocktaking reports from the DaO pilots showed visible progress in mainstreaming human rights. The 2009 intergovernmental meeting among pilots held in Kigali also recognized that the pilots are doing more on human rights and other cross cutting issues.  In Nov 2009, a workshop among HR focal points from the pilots was organized by OHCHR to take stock of progress and lessons learned. </a:t>
            </a:r>
          </a:p>
          <a:p>
            <a:pPr eaLnBrk="1" hangingPunct="1">
              <a:spcBef>
                <a:spcPct val="0"/>
              </a:spcBef>
              <a:spcAft>
                <a:spcPct val="75000"/>
              </a:spcAft>
            </a:pPr>
            <a:r>
              <a:rPr lang="en-GB" altLang="ja-JP" sz="700" smtClean="0">
                <a:cs typeface="ＭＳ Ｐゴシック"/>
              </a:rPr>
              <a:t>From ‘One Voice’ to ‘One Programme’ in Uruguay: RCO/UNCT supported the mission of SR Torture, and a result of this mission and SR recommendations, the UNCT/Govt developed a joint programme on prison reform.</a:t>
            </a:r>
          </a:p>
          <a:p>
            <a:pPr eaLnBrk="1" hangingPunct="1">
              <a:spcBef>
                <a:spcPct val="0"/>
              </a:spcBef>
              <a:spcAft>
                <a:spcPct val="75000"/>
              </a:spcAft>
            </a:pPr>
            <a:r>
              <a:rPr lang="en-GB" altLang="ja-JP" sz="700" smtClean="0">
                <a:cs typeface="ＭＳ Ｐゴシック"/>
              </a:rPr>
              <a:t>Viet Nam’s experience on HIV/AIDS is an example of how HRBA has made an impact on country programming.  UN’s work on HIV/AIDS in VNM had previously focused on distribution of medicines, and information campaigns.  HR based analysis by UNCT identified the underlining discriminatory practices and punitive laws that also needed to be addressed.  HRBA also identified specific groups more vulnerable and geographical areas that were affected.  Based on the findings from a HRBA analysis a joint UN work plan on HIV/AIDS was created.  The joint UN work plan has now become a part of the Government’s national HIV/AIDS plan.   </a:t>
            </a:r>
          </a:p>
          <a:p>
            <a:endParaRPr lang="en-GB" smtClean="0"/>
          </a:p>
          <a:p>
            <a:endParaRPr lang="en-GB" smtClean="0"/>
          </a:p>
        </p:txBody>
      </p:sp>
      <p:sp>
        <p:nvSpPr>
          <p:cNvPr id="48131" name="Slide Number Placeholder 3"/>
          <p:cNvSpPr>
            <a:spLocks noGrp="1"/>
          </p:cNvSpPr>
          <p:nvPr>
            <p:ph type="sldNum" sz="quarter" idx="5"/>
          </p:nvPr>
        </p:nvSpPr>
        <p:spPr>
          <a:noFill/>
        </p:spPr>
        <p:txBody>
          <a:bodyPr/>
          <a:lstStyle/>
          <a:p>
            <a:fld id="{7F2EB75E-1D0A-4F87-8251-9B902CAEC752}" type="slidenum">
              <a:rPr lang="en-US" smtClean="0"/>
              <a:pPr/>
              <a:t>16</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8A012056-A711-4EC7-803A-CF40002B99FE}" type="slidenum">
              <a:rPr lang="en-US" altLang="ja-JP" sz="1200">
                <a:cs typeface="Arial" charset="0"/>
              </a:rPr>
              <a:pPr algn="r"/>
              <a:t>17</a:t>
            </a:fld>
            <a:endParaRPr lang="en-US" altLang="ja-JP" sz="1200">
              <a:cs typeface="Arial" charset="0"/>
            </a:endParaRPr>
          </a:p>
        </p:txBody>
      </p:sp>
      <p:sp>
        <p:nvSpPr>
          <p:cNvPr id="50178" name="Rectangle 2"/>
          <p:cNvSpPr>
            <a:spLocks noGrp="1" noRot="1" noChangeAspect="1" noChangeArrowheads="1" noTextEdit="1"/>
          </p:cNvSpPr>
          <p:nvPr>
            <p:ph type="sldImg"/>
          </p:nvPr>
        </p:nvSpPr>
        <p:spPr>
          <a:xfrm>
            <a:off x="931863" y="741363"/>
            <a:ext cx="4933950" cy="3700462"/>
          </a:xfrm>
          <a:ln/>
        </p:spPr>
      </p:sp>
      <p:sp>
        <p:nvSpPr>
          <p:cNvPr id="50179" name="Rectangle 3"/>
          <p:cNvSpPr>
            <a:spLocks noGrp="1" noChangeArrowheads="1"/>
          </p:cNvSpPr>
          <p:nvPr>
            <p:ph type="body" idx="1"/>
          </p:nvPr>
        </p:nvSpPr>
        <p:spPr>
          <a:noFill/>
          <a:ln/>
        </p:spPr>
        <p:txBody>
          <a:bodyPr/>
          <a:lstStyle/>
          <a:p>
            <a:pPr eaLnBrk="1" hangingPunct="1">
              <a:spcBef>
                <a:spcPct val="0"/>
              </a:spcBef>
            </a:pPr>
            <a:r>
              <a:rPr lang="en-GB" altLang="ja-JP" sz="800" smtClean="0">
                <a:cs typeface="ＭＳ Ｐゴシック"/>
              </a:rPr>
              <a:t>HIDDEN SLIDE</a:t>
            </a:r>
          </a:p>
          <a:p>
            <a:pPr eaLnBrk="1" hangingPunct="1">
              <a:spcBef>
                <a:spcPct val="0"/>
              </a:spcBef>
            </a:pPr>
            <a:endParaRPr lang="en-GB" altLang="ja-JP" sz="800" b="1" smtClean="0">
              <a:cs typeface="ＭＳ Ｐゴシック"/>
            </a:endParaRPr>
          </a:p>
          <a:p>
            <a:pPr eaLnBrk="1" hangingPunct="1">
              <a:spcBef>
                <a:spcPct val="0"/>
              </a:spcBef>
            </a:pPr>
            <a:r>
              <a:rPr lang="en-GB" altLang="ja-JP" sz="800" b="1" smtClean="0">
                <a:cs typeface="ＭＳ Ｐゴシック"/>
              </a:rPr>
              <a:t>THIS IS THE VERSION THAT WAS IN THE OLD SESSION; IT IS ORGANIZED BY LEVELS</a:t>
            </a:r>
          </a:p>
          <a:p>
            <a:pPr eaLnBrk="1" hangingPunct="1">
              <a:spcBef>
                <a:spcPct val="0"/>
              </a:spcBef>
            </a:pPr>
            <a:endParaRPr lang="en-GB" altLang="ja-JP" sz="800" b="1" smtClean="0">
              <a:cs typeface="ＭＳ Ｐゴシック"/>
            </a:endParaRPr>
          </a:p>
          <a:p>
            <a:pPr eaLnBrk="1" hangingPunct="1">
              <a:spcBef>
                <a:spcPct val="0"/>
              </a:spcBef>
            </a:pPr>
            <a:r>
              <a:rPr lang="en-GB" altLang="ja-JP" sz="800" b="1" smtClean="0">
                <a:cs typeface="ＭＳ Ｐゴシック"/>
              </a:rPr>
              <a:t>Interagency commitments</a:t>
            </a:r>
          </a:p>
          <a:p>
            <a:pPr eaLnBrk="1" hangingPunct="1">
              <a:spcBef>
                <a:spcPct val="0"/>
              </a:spcBef>
            </a:pPr>
            <a:r>
              <a:rPr lang="en-GB" altLang="ja-JP" sz="800" smtClean="0">
                <a:cs typeface="ＭＳ Ｐゴシック"/>
              </a:rPr>
              <a:t>In recent years, a number of UN agencies adopted a </a:t>
            </a:r>
            <a:r>
              <a:rPr lang="en-GB" altLang="ja-JP" sz="800" b="1" smtClean="0">
                <a:cs typeface="ＭＳ Ｐゴシック"/>
              </a:rPr>
              <a:t>human rights-based approach</a:t>
            </a:r>
            <a:r>
              <a:rPr lang="en-GB" altLang="ja-JP" sz="800" smtClean="0">
                <a:cs typeface="ＭＳ Ｐゴシック"/>
              </a:rPr>
              <a:t> </a:t>
            </a:r>
            <a:r>
              <a:rPr lang="en-GB" altLang="ja-JP" sz="800" b="1" smtClean="0">
                <a:cs typeface="ＭＳ Ｐゴシック"/>
              </a:rPr>
              <a:t>(HRBA)</a:t>
            </a:r>
            <a:r>
              <a:rPr lang="en-GB" altLang="ja-JP" sz="800" smtClean="0">
                <a:cs typeface="ＭＳ Ｐゴシック"/>
              </a:rPr>
              <a:t> to their development cooperation and gained significant experience in its application to a wide range of activities and programmes.  For the most part, each agency tended to have its own interpretation of the approach and of how it should be implemented. In light of the considerable increase in UN interagency collaboration at global and regional levels, and especially at the country level in relation to the CCA and UNDAF processes, a common understanding of this approach was reached at an UNDG interagency workshop at Stamford (USA) in May 2003. Subsequently, </a:t>
            </a:r>
            <a:r>
              <a:rPr lang="en-GB" altLang="ja-JP" sz="800" b="1" i="1" smtClean="0">
                <a:cs typeface="ＭＳ Ｐゴシック"/>
              </a:rPr>
              <a:t>The UN Statement of Common Understanding</a:t>
            </a:r>
            <a:r>
              <a:rPr lang="en-GB" altLang="ja-JP" sz="800" smtClean="0">
                <a:cs typeface="ＭＳ Ｐゴシック"/>
              </a:rPr>
              <a:t> has been endorsed by UNDG and it has been included in the CCA/UNDAF guidelines.</a:t>
            </a:r>
            <a:endParaRPr lang="en-GB" altLang="ja-JP" sz="800" i="1" smtClean="0">
              <a:cs typeface="ＭＳ Ｐゴシック"/>
            </a:endParaRPr>
          </a:p>
          <a:p>
            <a:pPr eaLnBrk="1" hangingPunct="1">
              <a:spcBef>
                <a:spcPct val="0"/>
              </a:spcBef>
            </a:pPr>
            <a:endParaRPr lang="en-US" altLang="ja-JP" sz="800" b="1" smtClean="0">
              <a:cs typeface="ＭＳ Ｐゴシック"/>
            </a:endParaRPr>
          </a:p>
          <a:p>
            <a:pPr eaLnBrk="1" hangingPunct="1">
              <a:spcBef>
                <a:spcPct val="0"/>
              </a:spcBef>
            </a:pPr>
            <a:r>
              <a:rPr lang="en-US" altLang="ja-JP" sz="800" b="1" smtClean="0">
                <a:cs typeface="ＭＳ Ｐゴシック"/>
              </a:rPr>
              <a:t>2004-2007:	Action 2 Global Programme on Strengthening United Nations Support for the Promotion and Protection of Human Rights Worldwide</a:t>
            </a:r>
            <a:endParaRPr lang="en-US" altLang="ja-JP" sz="800" smtClean="0">
              <a:cs typeface="ＭＳ Ｐゴシック"/>
            </a:endParaRPr>
          </a:p>
          <a:p>
            <a:pPr eaLnBrk="1" hangingPunct="1">
              <a:spcBef>
                <a:spcPct val="0"/>
              </a:spcBef>
            </a:pPr>
            <a:r>
              <a:rPr lang="en-US" altLang="ja-JP" sz="800" smtClean="0">
                <a:cs typeface="ＭＳ Ｐゴシック"/>
              </a:rPr>
              <a:t>The “Action 2” Programme aims to strengthen human rights throughout the UN system. It’s a global programme designed to strengthen the capacity of UN country teams to support the efforts of Member States, at their request, in reinforcing their national human rights promotion and protection systems while</a:t>
            </a:r>
            <a:r>
              <a:rPr lang="en-GB" altLang="ja-JP" sz="800" smtClean="0">
                <a:cs typeface="ＭＳ Ｐゴシック"/>
              </a:rPr>
              <a:t> achieving the Millennium Development Goals (MDGs).</a:t>
            </a:r>
            <a:r>
              <a:rPr lang="es-ES" altLang="ja-JP" sz="800" u="sng" smtClean="0">
                <a:cs typeface="ＭＳ Ｐゴシック"/>
              </a:rPr>
              <a:t> </a:t>
            </a:r>
            <a:r>
              <a:rPr lang="en-US" altLang="ja-JP" sz="800" smtClean="0">
                <a:cs typeface="ＭＳ Ｐゴシック"/>
              </a:rPr>
              <a:t>The Action 2 Programme ensures that the UN will be ready to respond to these challenges by enhancing the capacity of its country teams with practical tools, training, advice, knowledge sharing and seed funding for capacity building and pilot programming.</a:t>
            </a:r>
          </a:p>
          <a:p>
            <a:pPr eaLnBrk="1" hangingPunct="1">
              <a:spcBef>
                <a:spcPct val="0"/>
              </a:spcBef>
            </a:pPr>
            <a:r>
              <a:rPr lang="en-GB" altLang="ja-JP" sz="800" b="1" smtClean="0">
                <a:cs typeface="ＭＳ Ｐゴシック"/>
              </a:rPr>
              <a:t>UN Agencies, funds and the UN system as a whole move to apply the HRBA to Development programming</a:t>
            </a:r>
            <a:endParaRPr lang="en-GB" altLang="ja-JP" sz="800" smtClean="0">
              <a:cs typeface="ＭＳ Ｐゴシック"/>
            </a:endParaRPr>
          </a:p>
          <a:p>
            <a:pPr eaLnBrk="1" hangingPunct="1">
              <a:spcBef>
                <a:spcPct val="0"/>
              </a:spcBef>
            </a:pPr>
            <a:r>
              <a:rPr lang="en-GB" altLang="ja-JP" sz="800" smtClean="0">
                <a:cs typeface="ＭＳ Ｐゴシック"/>
              </a:rPr>
              <a:t>UN agencies and programmes have been integrated human rights in all there activities and programmes since 1997. Some agencies are already updating their policies and programme guidelines to reflect the UN Common Understanding. UN Country Teams are increasingly using the HRBA in the preparation of the CCA and UNDAF, as well.</a:t>
            </a:r>
          </a:p>
          <a:p>
            <a:pPr eaLnBrk="1" hangingPunct="1">
              <a:spcBef>
                <a:spcPct val="0"/>
              </a:spcBef>
            </a:pPr>
            <a:r>
              <a:rPr lang="en-US" altLang="ja-JP" sz="800" b="1" smtClean="0">
                <a:cs typeface="ＭＳ Ｐゴシック"/>
              </a:rPr>
              <a:t>Level of adoption of HRBA by UNCTs</a:t>
            </a:r>
            <a:endParaRPr lang="en-GB" altLang="ja-JP" sz="800" b="1" smtClean="0">
              <a:cs typeface="ＭＳ Ｐゴシック"/>
            </a:endParaRPr>
          </a:p>
          <a:p>
            <a:pPr eaLnBrk="1" hangingPunct="1">
              <a:spcBef>
                <a:spcPct val="0"/>
              </a:spcBef>
            </a:pPr>
            <a:r>
              <a:rPr lang="en-GB" altLang="ja-JP" sz="800" smtClean="0">
                <a:cs typeface="ＭＳ Ｐゴシック"/>
              </a:rPr>
              <a:t>One study introduced at the Stamford Workshop that reviewed 18 selected CCA/UNDAFs and Annual Reports of Resident Coordinators to identify how and to what extent UNCTs have applied a HRBA provides some useful insights. The study concluded that most UNCTs are increasingly incorporating aspects of a HRBA in their CCAs and UNDAFs. Most CCA/UNDAFs reviewed contained direct references to international human rights treaties, regional human rights conventions, the International Development Targets, and more recently the MDGs. However, in very few cases, they contained references to the findings, comments and recommendations of UN human rights treaty-bodies, Special Rapporteurs and Working Groups. This was regarded as a significant omission and a serious opportunity lost to incorporate human rights principles, measures and oversight into development planning.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9B28E5AE-6BBE-48EE-917F-20C9B6092CC5}" type="slidenum">
              <a:rPr lang="en-US" altLang="ja-JP" sz="1200">
                <a:cs typeface="Arial" charset="0"/>
              </a:rPr>
              <a:pPr algn="r"/>
              <a:t>18</a:t>
            </a:fld>
            <a:endParaRPr lang="en-US" altLang="ja-JP" sz="1200">
              <a:cs typeface="Arial" charset="0"/>
            </a:endParaRPr>
          </a:p>
        </p:txBody>
      </p:sp>
      <p:sp>
        <p:nvSpPr>
          <p:cNvPr id="52226" name="Rectangle 2"/>
          <p:cNvSpPr>
            <a:spLocks noGrp="1" noRot="1" noChangeAspect="1" noChangeArrowheads="1" noTextEdit="1"/>
          </p:cNvSpPr>
          <p:nvPr>
            <p:ph type="sldImg"/>
          </p:nvPr>
        </p:nvSpPr>
        <p:spPr>
          <a:xfrm>
            <a:off x="931863" y="741363"/>
            <a:ext cx="4933950" cy="3700462"/>
          </a:xfrm>
          <a:ln/>
        </p:spPr>
      </p:sp>
      <p:sp>
        <p:nvSpPr>
          <p:cNvPr id="52227" name="Rectangle 3"/>
          <p:cNvSpPr>
            <a:spLocks noGrp="1" noChangeArrowheads="1"/>
          </p:cNvSpPr>
          <p:nvPr>
            <p:ph type="body" idx="1"/>
          </p:nvPr>
        </p:nvSpPr>
        <p:spPr>
          <a:noFill/>
          <a:ln/>
        </p:spPr>
        <p:txBody>
          <a:bodyPr/>
          <a:lstStyle/>
          <a:p>
            <a:pPr eaLnBrk="1" hangingPunct="1">
              <a:spcBef>
                <a:spcPct val="0"/>
              </a:spcBef>
            </a:pPr>
            <a:r>
              <a:rPr lang="en-GB" altLang="ja-JP" sz="700" smtClean="0">
                <a:cs typeface="ＭＳ Ｐゴシック"/>
              </a:rPr>
              <a:t>HIDDEN SLIDE</a:t>
            </a:r>
          </a:p>
          <a:p>
            <a:pPr eaLnBrk="1" hangingPunct="1">
              <a:spcBef>
                <a:spcPct val="0"/>
              </a:spcBef>
            </a:pPr>
            <a:endParaRPr lang="en-GB" altLang="ja-JP" sz="700" smtClean="0">
              <a:cs typeface="ＭＳ Ｐゴシック"/>
            </a:endParaRPr>
          </a:p>
          <a:p>
            <a:pPr eaLnBrk="1" hangingPunct="1">
              <a:spcBef>
                <a:spcPct val="0"/>
              </a:spcBef>
            </a:pPr>
            <a:r>
              <a:rPr lang="en-GB" altLang="ja-JP" sz="700" b="1" smtClean="0">
                <a:cs typeface="ＭＳ Ｐゴシック"/>
              </a:rPr>
              <a:t>UNDG – HRM </a:t>
            </a:r>
          </a:p>
          <a:p>
            <a:pPr eaLnBrk="1" hangingPunct="1">
              <a:spcBef>
                <a:spcPct val="0"/>
              </a:spcBef>
              <a:spcAft>
                <a:spcPct val="75000"/>
              </a:spcAft>
            </a:pPr>
            <a:r>
              <a:rPr lang="en-US" altLang="ja-JP" sz="700" smtClean="0">
                <a:cs typeface="ＭＳ Ｐゴシック"/>
              </a:rPr>
              <a:t>Following extensive senior-level interagency consultations in 2009, taking stock of lessons learned from Action 2, what has emerged is the need to further institutionalize human rights mainstreaming efforts in the UN development work.  Action 2 was an innovation and a special initiative, and its fruits needed to be transplanted into the heart of UN’s development cooperation.  This is why the UNDG has established the Human Rights Mainstreaming Mechanism (UNDG-HRM) as a dedicated senior-level mechanism under the UNDG to provide policy, strategy, operational support to country teams and resident coordinators.</a:t>
            </a:r>
          </a:p>
          <a:p>
            <a:pPr eaLnBrk="1" hangingPunct="1">
              <a:spcBef>
                <a:spcPct val="0"/>
              </a:spcBef>
              <a:spcAft>
                <a:spcPct val="75000"/>
              </a:spcAft>
            </a:pPr>
            <a:r>
              <a:rPr lang="en-US" altLang="ja-JP" sz="700" smtClean="0">
                <a:cs typeface="ＭＳ Ｐゴシック"/>
              </a:rPr>
              <a:t>HRM’s workplan has four major components.  The first component addresses coherence in policy guidance and operational tools.  A mapping of tools as well as updating of HRBA common learning package are underway.  </a:t>
            </a:r>
          </a:p>
          <a:p>
            <a:pPr eaLnBrk="1" hangingPunct="1">
              <a:spcBef>
                <a:spcPct val="0"/>
              </a:spcBef>
              <a:spcAft>
                <a:spcPct val="75000"/>
              </a:spcAft>
            </a:pPr>
            <a:r>
              <a:rPr lang="en-US" altLang="ja-JP" sz="700" smtClean="0">
                <a:cs typeface="ＭＳ Ｐゴシック"/>
              </a:rPr>
              <a:t>The second component looks at how we can strengthen the leadership role of Resident Coordinators and agency country representatives.  Human rights have already been integrated into the RC terms of reference, but there has been a large demand from RCs and UNCTs more support and guidance in effectively advocating human rights as a fundamental UN value with national stakeholders.  </a:t>
            </a:r>
          </a:p>
          <a:p>
            <a:pPr eaLnBrk="1" hangingPunct="1">
              <a:spcBef>
                <a:spcPct val="0"/>
              </a:spcBef>
              <a:spcAft>
                <a:spcPct val="75000"/>
              </a:spcAft>
            </a:pPr>
            <a:r>
              <a:rPr lang="en-US" altLang="ja-JP" sz="700" smtClean="0">
                <a:cs typeface="ＭＳ Ｐゴシック"/>
              </a:rPr>
              <a:t>The third component addresses the coherent approach to national capacity building efforts – through UNDAFs, One Programmes and joint initiatives at country level and linking them with the recommendations and outputs of UN human rights mechanisms.  UPR follow up and support to national institutions are core elements of HRM’s capacity building support.  On Human Rights Day in 2010, UNDP and OHCHR launched a new UN toolkit for supporting the national human rights institutions, which will be an essential tool for UNCTs and their national partners.</a:t>
            </a:r>
          </a:p>
          <a:p>
            <a:pPr eaLnBrk="1" hangingPunct="1">
              <a:spcBef>
                <a:spcPct val="0"/>
              </a:spcBef>
              <a:spcAft>
                <a:spcPct val="75000"/>
              </a:spcAft>
            </a:pPr>
            <a:r>
              <a:rPr lang="en-US" altLang="ja-JP" sz="700" smtClean="0">
                <a:cs typeface="ＭＳ Ｐゴシック"/>
              </a:rPr>
              <a:t>The last, fourth component focuses on strengthening system-wide advocacy efforts.  Over the last year, there have been several joint initiatives among OHCHR and some of the UNDG agencies to highlight the relevance of human rights in the MDGs.  We very much welcome the strong human rights orientation in the final outcome of the MDGs Summit, and the HRM should be looking at further strengthening the message as well as operational support to its follow-up.</a:t>
            </a:r>
          </a:p>
          <a:p>
            <a:pPr eaLnBrk="1" hangingPunct="1">
              <a:spcBef>
                <a:spcPct val="0"/>
              </a:spcBef>
              <a:spcAft>
                <a:spcPct val="75000"/>
              </a:spcAft>
            </a:pPr>
            <a:r>
              <a:rPr lang="en-US" altLang="ja-JP" sz="700" i="1" smtClean="0">
                <a:cs typeface="ＭＳ Ｐゴシック"/>
              </a:rPr>
              <a:t>Contributing to the </a:t>
            </a:r>
            <a:r>
              <a:rPr lang="pl-PL" altLang="ja-JP" sz="700" i="1" smtClean="0">
                <a:cs typeface="ＭＳ Ｐゴシック"/>
              </a:rPr>
              <a:t>overall UNDG strategic priorities</a:t>
            </a:r>
            <a:r>
              <a:rPr lang="en-GB" altLang="ja-JP" sz="700" i="1" smtClean="0">
                <a:cs typeface="ＭＳ Ｐゴシック"/>
              </a:rPr>
              <a:t>:</a:t>
            </a:r>
            <a:endParaRPr lang="pl-PL" altLang="ja-JP" sz="700" i="1" smtClean="0">
              <a:cs typeface="ＭＳ Ｐゴシック"/>
            </a:endParaRPr>
          </a:p>
          <a:p>
            <a:pPr eaLnBrk="1" hangingPunct="1">
              <a:lnSpc>
                <a:spcPct val="90000"/>
              </a:lnSpc>
            </a:pPr>
            <a:r>
              <a:rPr lang="pl-PL" altLang="ja-JP" sz="700" smtClean="0">
                <a:cs typeface="ＭＳ Ｐゴシック"/>
              </a:rPr>
              <a:t>Focus on </a:t>
            </a:r>
            <a:r>
              <a:rPr lang="en-GB" altLang="ja-JP" sz="700" smtClean="0">
                <a:cs typeface="ＭＳ Ｐゴシック"/>
              </a:rPr>
              <a:t>policy coherence, </a:t>
            </a:r>
            <a:r>
              <a:rPr lang="pl-PL" altLang="ja-JP" sz="700" smtClean="0">
                <a:cs typeface="ＭＳ Ｐゴシック"/>
              </a:rPr>
              <a:t>capacity building, support to </a:t>
            </a:r>
            <a:r>
              <a:rPr lang="en-GB" altLang="ja-JP" sz="700" smtClean="0">
                <a:cs typeface="ＭＳ Ｐゴシック"/>
              </a:rPr>
              <a:t>RC/UNCT </a:t>
            </a:r>
            <a:r>
              <a:rPr lang="pl-PL" altLang="ja-JP" sz="700" smtClean="0">
                <a:cs typeface="ＭＳ Ｐゴシック"/>
              </a:rPr>
              <a:t>leadership and knowledge management</a:t>
            </a:r>
          </a:p>
          <a:p>
            <a:pPr eaLnBrk="1" hangingPunct="1">
              <a:lnSpc>
                <a:spcPct val="90000"/>
              </a:lnSpc>
            </a:pPr>
            <a:r>
              <a:rPr lang="pl-PL" altLang="ja-JP" sz="700" smtClean="0">
                <a:cs typeface="ＭＳ Ｐゴシック"/>
              </a:rPr>
              <a:t>Demand-driven, targetted support to UNCTs and national partners</a:t>
            </a:r>
          </a:p>
          <a:p>
            <a:pPr eaLnBrk="1" hangingPunct="1">
              <a:lnSpc>
                <a:spcPct val="90000"/>
              </a:lnSpc>
            </a:pPr>
            <a:r>
              <a:rPr lang="pl-PL" altLang="ja-JP" sz="700" smtClean="0">
                <a:cs typeface="ＭＳ Ｐゴシック"/>
              </a:rPr>
              <a:t>Strengthening capacity and collaboration at regional level</a:t>
            </a:r>
          </a:p>
          <a:p>
            <a:pPr eaLnBrk="1" hangingPunct="1">
              <a:spcBef>
                <a:spcPct val="0"/>
              </a:spcBef>
            </a:pPr>
            <a:endParaRPr lang="en-GB" altLang="ja-JP" sz="700" smtClean="0">
              <a:cs typeface="ＭＳ Ｐゴシック"/>
            </a:endParaRPr>
          </a:p>
          <a:p>
            <a:pPr eaLnBrk="1" hangingPunct="1">
              <a:spcBef>
                <a:spcPct val="0"/>
              </a:spcBef>
              <a:spcAft>
                <a:spcPct val="75000"/>
              </a:spcAft>
            </a:pPr>
            <a:r>
              <a:rPr lang="en-US" altLang="zh-CN" sz="700" smtClean="0">
                <a:cs typeface="宋体"/>
              </a:rPr>
              <a:t>The establishment of HRM coincided with the process of reflection and rethinking in the overall UNDG strategic priorities to better focus our work to achieve country-level impact.  Incidentally, many of the lessons learned from Action 2 in terms of human rights found resonance with the overall reflection at UNDG level – such as the need to strengthen the RC ‘s leadership in driving the mainstreaming efforts at country level; role and capacity of Regional UNDG Teams to support UNCTs; and system-wide policy coherence, advocacy and knowledge sharing.  These are key pillars of the UNDG-HRM’s work, contributing to the implementation of the overall UNDG Strategic Priorities and to more coordinated response to national needs and priorities. </a:t>
            </a:r>
          </a:p>
          <a:p>
            <a:pPr eaLnBrk="1" hangingPunct="1">
              <a:spcBef>
                <a:spcPct val="0"/>
              </a:spcBef>
              <a:spcAft>
                <a:spcPct val="75000"/>
              </a:spcAft>
            </a:pPr>
            <a:r>
              <a:rPr lang="en-GB" altLang="ja-JP" sz="700" smtClean="0">
                <a:cs typeface="ＭＳ Ｐゴシック"/>
              </a:rPr>
              <a:t>To support the implementation at global, regional and country levels, the HRM has established a Multi-Donor Trust Fund with UNDP.   In addition to strengthening regional support to UNCTs, the HRM will be seeking to identify a selected number of UNCTs for more targeted support to strengthen national ownership of HR agenda.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037FD1DD-0D45-4DCA-913C-286FD1BE2760}" type="slidenum">
              <a:rPr lang="en-US" altLang="ja-JP" sz="1200">
                <a:cs typeface="Arial" charset="0"/>
              </a:rPr>
              <a:pPr algn="r"/>
              <a:t>19</a:t>
            </a:fld>
            <a:endParaRPr lang="en-US" altLang="ja-JP" sz="1200">
              <a:cs typeface="Arial" charset="0"/>
            </a:endParaRPr>
          </a:p>
        </p:txBody>
      </p:sp>
      <p:sp>
        <p:nvSpPr>
          <p:cNvPr id="54274" name="Rectangle 2"/>
          <p:cNvSpPr>
            <a:spLocks noGrp="1" noRot="1" noChangeAspect="1" noChangeArrowheads="1" noTextEdit="1"/>
          </p:cNvSpPr>
          <p:nvPr>
            <p:ph type="sldImg"/>
          </p:nvPr>
        </p:nvSpPr>
        <p:spPr>
          <a:xfrm>
            <a:off x="931863" y="741363"/>
            <a:ext cx="4933950" cy="3700462"/>
          </a:xfrm>
          <a:ln/>
        </p:spPr>
      </p:sp>
      <p:sp>
        <p:nvSpPr>
          <p:cNvPr id="54275" name="Rectangle 3"/>
          <p:cNvSpPr>
            <a:spLocks noGrp="1" noChangeArrowheads="1"/>
          </p:cNvSpPr>
          <p:nvPr>
            <p:ph type="body" idx="1"/>
          </p:nvPr>
        </p:nvSpPr>
        <p:spPr>
          <a:noFill/>
          <a:ln/>
        </p:spPr>
        <p:txBody>
          <a:bodyPr/>
          <a:lstStyle/>
          <a:p>
            <a:pPr marL="228600" indent="-228600" eaLnBrk="1" hangingPunct="1">
              <a:spcBef>
                <a:spcPct val="0"/>
              </a:spcBef>
            </a:pPr>
            <a:r>
              <a:rPr lang="en-GB" altLang="ja-JP" sz="800" smtClean="0">
                <a:cs typeface="ＭＳ Ｐゴシック"/>
              </a:rPr>
              <a:t>HIDDEN SLIDE</a:t>
            </a:r>
          </a:p>
          <a:p>
            <a:pPr marL="228600" indent="-228600" eaLnBrk="1" hangingPunct="1">
              <a:spcBef>
                <a:spcPct val="0"/>
              </a:spcBef>
            </a:pPr>
            <a:endParaRPr lang="en-GB" altLang="ja-JP" sz="800" smtClean="0">
              <a:cs typeface="ＭＳ Ｐゴシック"/>
            </a:endParaRPr>
          </a:p>
          <a:p>
            <a:pPr marL="228600" indent="-228600" eaLnBrk="1" hangingPunct="1">
              <a:spcBef>
                <a:spcPct val="0"/>
              </a:spcBef>
            </a:pPr>
            <a:r>
              <a:rPr lang="en-GB" altLang="ja-JP" sz="800" smtClean="0">
                <a:cs typeface="ＭＳ Ｐゴシック"/>
              </a:rPr>
              <a:t>[Alternative slide for conclusion.]</a:t>
            </a:r>
          </a:p>
          <a:p>
            <a:pPr marL="228600" indent="-228600" eaLnBrk="1" hangingPunct="1">
              <a:spcBef>
                <a:spcPct val="0"/>
              </a:spcBef>
            </a:pPr>
            <a:endParaRPr lang="en-GB" altLang="ja-JP" sz="800" smtClean="0">
              <a:cs typeface="ＭＳ Ｐゴシック"/>
            </a:endParaRPr>
          </a:p>
          <a:p>
            <a:pPr marL="228600" indent="-228600" eaLnBrk="1" hangingPunct="1">
              <a:spcBef>
                <a:spcPct val="0"/>
              </a:spcBef>
            </a:pPr>
            <a:r>
              <a:rPr lang="en-GB" altLang="ja-JP" sz="800" smtClean="0">
                <a:cs typeface="ＭＳ Ｐゴシック"/>
              </a:rPr>
              <a:t>The rest of the workshop will show that the values and imperatives of HRBA:</a:t>
            </a:r>
          </a:p>
          <a:p>
            <a:pPr marL="228600" indent="-228600" eaLnBrk="1" hangingPunct="1">
              <a:spcBef>
                <a:spcPct val="0"/>
              </a:spcBef>
              <a:buFontTx/>
              <a:buAutoNum type="arabicPeriod"/>
            </a:pPr>
            <a:r>
              <a:rPr lang="en-GB" altLang="ja-JP" sz="800" smtClean="0">
                <a:cs typeface="ＭＳ Ｐゴシック"/>
              </a:rPr>
              <a:t>HRBA helps to link the important UN norms and standards into the operational activities</a:t>
            </a:r>
          </a:p>
          <a:p>
            <a:pPr marL="228600" indent="-228600" eaLnBrk="1" hangingPunct="1">
              <a:spcBef>
                <a:spcPct val="0"/>
              </a:spcBef>
              <a:buFontTx/>
              <a:buAutoNum type="arabicPeriod"/>
            </a:pPr>
            <a:r>
              <a:rPr lang="en-GB" altLang="ja-JP" sz="800" smtClean="0">
                <a:cs typeface="ＭＳ Ｐゴシック"/>
              </a:rPr>
              <a:t>HR, as a common UN value, should bring together UN agencies with different mandates under a common objective: to improve the dignity of human beings</a:t>
            </a:r>
          </a:p>
          <a:p>
            <a:pPr marL="228600" indent="-228600" eaLnBrk="1" hangingPunct="1">
              <a:spcBef>
                <a:spcPct val="0"/>
              </a:spcBef>
              <a:buFontTx/>
              <a:buAutoNum type="arabicPeriod"/>
            </a:pPr>
            <a:r>
              <a:rPr lang="en-GB" altLang="ja-JP" sz="800" smtClean="0">
                <a:cs typeface="ＭＳ Ｐゴシック"/>
              </a:rPr>
              <a:t>HRBA can help to deepen the analysis and programming process. </a:t>
            </a:r>
            <a:endParaRPr lang="en-US" altLang="ja-JP" sz="800" smtClean="0">
              <a:cs typeface="ＭＳ Ｐゴシック"/>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177C59B4-5448-4301-892A-E2D6FFC40093}" type="slidenum">
              <a:rPr lang="en-US" altLang="ja-JP" sz="1200">
                <a:cs typeface="Arial" charset="0"/>
              </a:rPr>
              <a:pPr algn="r"/>
              <a:t>20</a:t>
            </a:fld>
            <a:endParaRPr lang="en-US" altLang="ja-JP" sz="1200">
              <a:cs typeface="Arial" charset="0"/>
            </a:endParaRPr>
          </a:p>
        </p:txBody>
      </p:sp>
      <p:sp>
        <p:nvSpPr>
          <p:cNvPr id="56322" name="Rectangle 2"/>
          <p:cNvSpPr>
            <a:spLocks noGrp="1" noRot="1" noChangeAspect="1" noChangeArrowheads="1" noTextEdit="1"/>
          </p:cNvSpPr>
          <p:nvPr>
            <p:ph type="sldImg"/>
          </p:nvPr>
        </p:nvSpPr>
        <p:spPr>
          <a:xfrm>
            <a:off x="931863" y="741363"/>
            <a:ext cx="4933950" cy="3700462"/>
          </a:xfrm>
          <a:ln/>
        </p:spPr>
      </p:sp>
      <p:sp>
        <p:nvSpPr>
          <p:cNvPr id="56323" name="Rectangle 3"/>
          <p:cNvSpPr>
            <a:spLocks noGrp="1" noChangeArrowheads="1"/>
          </p:cNvSpPr>
          <p:nvPr>
            <p:ph type="body" idx="1"/>
          </p:nvPr>
        </p:nvSpPr>
        <p:spPr>
          <a:noFill/>
          <a:ln/>
        </p:spPr>
        <p:txBody>
          <a:bodyPr/>
          <a:lstStyle/>
          <a:p>
            <a:pPr eaLnBrk="1" hangingPunct="1">
              <a:spcBef>
                <a:spcPct val="0"/>
              </a:spcBef>
            </a:pPr>
            <a:r>
              <a:rPr lang="en-GB" altLang="ja-JP" sz="800" smtClean="0">
                <a:cs typeface="ＭＳ Ｐゴシック"/>
              </a:rPr>
              <a:t>HIDDEN SLIDE</a:t>
            </a:r>
          </a:p>
          <a:p>
            <a:pPr eaLnBrk="1" hangingPunct="1">
              <a:spcBef>
                <a:spcPct val="0"/>
              </a:spcBef>
            </a:pPr>
            <a:endParaRPr lang="en-GB" altLang="ja-JP" sz="800" smtClean="0">
              <a:cs typeface="ＭＳ Ｐゴシック"/>
            </a:endParaRPr>
          </a:p>
          <a:p>
            <a:pPr eaLnBrk="1" hangingPunct="1">
              <a:spcBef>
                <a:spcPct val="0"/>
              </a:spcBef>
            </a:pPr>
            <a:r>
              <a:rPr lang="en-GB" altLang="ja-JP" sz="800" smtClean="0">
                <a:cs typeface="ＭＳ Ｐゴシック"/>
              </a:rPr>
              <a:t>[This is a standard slide for concluding this session.]</a:t>
            </a:r>
          </a:p>
          <a:p>
            <a:pPr eaLnBrk="1" hangingPunct="1">
              <a:spcBef>
                <a:spcPct val="0"/>
              </a:spcBef>
            </a:pPr>
            <a:endParaRPr lang="en-GB" altLang="ja-JP" sz="800" smtClean="0">
              <a:cs typeface="ＭＳ Ｐゴシック"/>
            </a:endParaRPr>
          </a:p>
          <a:p>
            <a:pPr eaLnBrk="1" hangingPunct="1">
              <a:spcBef>
                <a:spcPct val="0"/>
              </a:spcBef>
            </a:pPr>
            <a:r>
              <a:rPr lang="en-GB" altLang="ja-JP" sz="800" smtClean="0">
                <a:cs typeface="ＭＳ Ｐゴシック"/>
              </a:rPr>
              <a:t>Human Rights are at the foundation of the UN system and is one of its pillars. </a:t>
            </a:r>
            <a:r>
              <a:rPr lang="en-GB" altLang="ja-JP" sz="800" b="1" u="sng" smtClean="0">
                <a:cs typeface="ＭＳ Ｐゴシック"/>
              </a:rPr>
              <a:t>The UN system has an obligation to promote</a:t>
            </a:r>
            <a:r>
              <a:rPr lang="en-GB" altLang="ja-JP" sz="800" smtClean="0">
                <a:cs typeface="ＭＳ Ｐゴシック"/>
              </a:rPr>
              <a:t> the national implementation of human rights. </a:t>
            </a:r>
            <a:endParaRPr lang="en-US" altLang="ja-JP" sz="800" smtClean="0">
              <a:cs typeface="ＭＳ Ｐゴシック"/>
            </a:endParaRPr>
          </a:p>
          <a:p>
            <a:pPr eaLnBrk="1" hangingPunct="1">
              <a:spcBef>
                <a:spcPct val="0"/>
              </a:spcBef>
            </a:pPr>
            <a:endParaRPr lang="en-US" altLang="ja-JP" sz="800" smtClean="0">
              <a:cs typeface="ＭＳ Ｐゴシック"/>
            </a:endParaRPr>
          </a:p>
          <a:p>
            <a:pPr eaLnBrk="1" hangingPunct="1">
              <a:spcBef>
                <a:spcPct val="0"/>
              </a:spcBef>
            </a:pPr>
            <a:r>
              <a:rPr lang="en-US" altLang="ja-JP" sz="800" smtClean="0">
                <a:cs typeface="ＭＳ Ｐゴシック"/>
              </a:rPr>
              <a:t>The UN political environment </a:t>
            </a:r>
            <a:r>
              <a:rPr lang="en-US" altLang="ja-JP" sz="800" b="1" u="sng" smtClean="0">
                <a:cs typeface="ＭＳ Ｐゴシック"/>
              </a:rPr>
              <a:t>sanctions us to be pro-active</a:t>
            </a:r>
          </a:p>
          <a:p>
            <a:pPr eaLnBrk="1" hangingPunct="1">
              <a:spcBef>
                <a:spcPct val="0"/>
              </a:spcBef>
            </a:pPr>
            <a:endParaRPr lang="en-US" altLang="ja-JP" sz="800" smtClean="0">
              <a:cs typeface="ＭＳ Ｐゴシック"/>
            </a:endParaRPr>
          </a:p>
          <a:p>
            <a:pPr eaLnBrk="1" hangingPunct="1">
              <a:spcBef>
                <a:spcPct val="0"/>
              </a:spcBef>
            </a:pPr>
            <a:r>
              <a:rPr lang="en-US" altLang="ja-JP" sz="800" b="1" u="sng" smtClean="0">
                <a:cs typeface="ＭＳ Ｐゴシック"/>
              </a:rPr>
              <a:t>Substantive linkages are undisputed</a:t>
            </a:r>
            <a:r>
              <a:rPr lang="en-US" altLang="ja-JP" sz="800" smtClean="0">
                <a:cs typeface="ＭＳ Ｐゴシック"/>
              </a:rPr>
              <a:t>, both in theory and practice. More rigour and evidence-based material is still needed though</a:t>
            </a:r>
          </a:p>
          <a:p>
            <a:pPr eaLnBrk="1" hangingPunct="1">
              <a:spcBef>
                <a:spcPct val="0"/>
              </a:spcBef>
            </a:pPr>
            <a:endParaRPr lang="en-US" altLang="ja-JP" sz="800" smtClean="0">
              <a:cs typeface="ＭＳ Ｐゴシック"/>
            </a:endParaRPr>
          </a:p>
          <a:p>
            <a:pPr eaLnBrk="1" hangingPunct="1">
              <a:spcBef>
                <a:spcPct val="0"/>
              </a:spcBef>
            </a:pPr>
            <a:r>
              <a:rPr lang="en-US" altLang="ja-JP" sz="800" smtClean="0">
                <a:cs typeface="ＭＳ Ｐゴシック"/>
              </a:rPr>
              <a:t>The institutional response provides </a:t>
            </a:r>
            <a:r>
              <a:rPr lang="en-US" altLang="ja-JP" sz="800" b="1" u="sng" smtClean="0">
                <a:cs typeface="ＭＳ Ｐゴシック"/>
              </a:rPr>
              <a:t>clear marching orders</a:t>
            </a:r>
            <a:r>
              <a:rPr lang="en-US" altLang="ja-JP" sz="800" smtClean="0">
                <a:cs typeface="ＭＳ Ｐゴシック"/>
              </a:rPr>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ln/>
        </p:spPr>
      </p:sp>
      <p:sp>
        <p:nvSpPr>
          <p:cNvPr id="18434" name="Notes Placeholder 2"/>
          <p:cNvSpPr>
            <a:spLocks noGrp="1"/>
          </p:cNvSpPr>
          <p:nvPr>
            <p:ph type="body" idx="1"/>
          </p:nvPr>
        </p:nvSpPr>
        <p:spPr>
          <a:noFill/>
          <a:ln/>
        </p:spPr>
        <p:txBody>
          <a:bodyPr/>
          <a:lstStyle/>
          <a:p>
            <a:endParaRPr lang="en-GB" smtClean="0"/>
          </a:p>
        </p:txBody>
      </p:sp>
      <p:sp>
        <p:nvSpPr>
          <p:cNvPr id="18435" name="Slide Number Placeholder 3"/>
          <p:cNvSpPr>
            <a:spLocks noGrp="1"/>
          </p:cNvSpPr>
          <p:nvPr>
            <p:ph type="sldNum" sz="quarter" idx="5"/>
          </p:nvPr>
        </p:nvSpPr>
        <p:spPr>
          <a:noFill/>
        </p:spPr>
        <p:txBody>
          <a:bodyPr/>
          <a:lstStyle/>
          <a:p>
            <a:fld id="{11F3E5E7-C2B3-4C56-94DC-4730ED950CA3}"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a:ln/>
        </p:spPr>
      </p:sp>
      <p:sp>
        <p:nvSpPr>
          <p:cNvPr id="58370" name="Notes Placeholder 2"/>
          <p:cNvSpPr>
            <a:spLocks noGrp="1"/>
          </p:cNvSpPr>
          <p:nvPr>
            <p:ph type="body" idx="1"/>
          </p:nvPr>
        </p:nvSpPr>
        <p:spPr>
          <a:noFill/>
          <a:ln/>
        </p:spPr>
        <p:txBody>
          <a:bodyPr/>
          <a:lstStyle/>
          <a:p>
            <a:endParaRPr lang="en-GB" smtClean="0"/>
          </a:p>
        </p:txBody>
      </p:sp>
      <p:sp>
        <p:nvSpPr>
          <p:cNvPr id="58371" name="Slide Number Placeholder 3"/>
          <p:cNvSpPr>
            <a:spLocks noGrp="1"/>
          </p:cNvSpPr>
          <p:nvPr>
            <p:ph type="sldNum" sz="quarter" idx="5"/>
          </p:nvPr>
        </p:nvSpPr>
        <p:spPr>
          <a:noFill/>
        </p:spPr>
        <p:txBody>
          <a:bodyPr/>
          <a:lstStyle/>
          <a:p>
            <a:fld id="{78225BA0-DB65-46CA-AA04-5CE1F191F576}" type="slidenum">
              <a:rPr lang="en-US" smtClean="0"/>
              <a:pPr/>
              <a:t>21</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ChangeArrowheads="1" noTextEdit="1"/>
          </p:cNvSpPr>
          <p:nvPr>
            <p:ph type="sldImg"/>
          </p:nvPr>
        </p:nvSpPr>
        <p:spPr>
          <a:ln/>
        </p:spPr>
      </p:sp>
      <p:sp>
        <p:nvSpPr>
          <p:cNvPr id="61442" name="Rectangle 3"/>
          <p:cNvSpPr>
            <a:spLocks noGrp="1" noChangeArrowheads="1"/>
          </p:cNvSpPr>
          <p:nvPr>
            <p:ph type="body" idx="1"/>
          </p:nvPr>
        </p:nvSpPr>
        <p:spPr>
          <a:noFill/>
          <a:ln/>
        </p:spPr>
        <p:txBody>
          <a:bodyPr/>
          <a:lstStyle/>
          <a:p>
            <a:pPr eaLnBrk="1" hangingPunct="1">
              <a:spcBef>
                <a:spcPct val="0"/>
              </a:spcBef>
            </a:pPr>
            <a:r>
              <a:rPr lang="en-US" altLang="ja-JP" smtClean="0">
                <a:cs typeface="ＭＳ Ｐゴシック"/>
              </a:rPr>
              <a:t>There is much talk about rights in development discourse these days.  Much of the rhetoric employs vague notions of the rights-concept.</a:t>
            </a:r>
          </a:p>
          <a:p>
            <a:pPr eaLnBrk="1" hangingPunct="1">
              <a:spcBef>
                <a:spcPct val="0"/>
              </a:spcBef>
            </a:pPr>
            <a:endParaRPr lang="en-US" altLang="ja-JP" smtClean="0">
              <a:cs typeface="ＭＳ Ｐゴシック"/>
            </a:endParaRPr>
          </a:p>
          <a:p>
            <a:pPr eaLnBrk="1" hangingPunct="1">
              <a:spcBef>
                <a:spcPct val="0"/>
              </a:spcBef>
            </a:pPr>
            <a:r>
              <a:rPr lang="en-US" altLang="ja-JP" smtClean="0">
                <a:cs typeface="ＭＳ Ｐゴシック"/>
              </a:rPr>
              <a:t>So, what is a right? (ask participants).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561866D6-2E42-4677-92F3-E16A7C50DCD5}" type="slidenum">
              <a:rPr lang="en-US" altLang="ja-JP" sz="1200">
                <a:cs typeface="Arial" charset="0"/>
              </a:rPr>
              <a:pPr algn="r"/>
              <a:t>23</a:t>
            </a:fld>
            <a:endParaRPr lang="en-US" altLang="ja-JP" sz="1200">
              <a:cs typeface="Arial" charset="0"/>
            </a:endParaRPr>
          </a:p>
        </p:txBody>
      </p:sp>
      <p:sp>
        <p:nvSpPr>
          <p:cNvPr id="63490" name="Rectangle 2"/>
          <p:cNvSpPr>
            <a:spLocks noGrp="1" noRot="1" noChangeAspect="1" noChangeArrowheads="1" noTextEdit="1"/>
          </p:cNvSpPr>
          <p:nvPr>
            <p:ph type="sldImg"/>
          </p:nvPr>
        </p:nvSpPr>
        <p:spPr>
          <a:xfrm>
            <a:off x="931863" y="739775"/>
            <a:ext cx="4938712" cy="3703638"/>
          </a:xfrm>
          <a:ln/>
        </p:spPr>
      </p:sp>
      <p:sp>
        <p:nvSpPr>
          <p:cNvPr id="63491" name="Rectangle 3"/>
          <p:cNvSpPr>
            <a:spLocks noGrp="1" noChangeArrowheads="1"/>
          </p:cNvSpPr>
          <p:nvPr>
            <p:ph type="body" idx="1"/>
          </p:nvPr>
        </p:nvSpPr>
        <p:spPr>
          <a:xfrm>
            <a:off x="458788" y="4692650"/>
            <a:ext cx="5880100" cy="5043488"/>
          </a:xfrm>
          <a:noFill/>
          <a:ln/>
        </p:spPr>
        <p:txBody>
          <a:bodyPr/>
          <a:lstStyle/>
          <a:p>
            <a:pPr marL="228600" indent="-228600" eaLnBrk="1" hangingPunct="1">
              <a:lnSpc>
                <a:spcPct val="90000"/>
              </a:lnSpc>
              <a:spcBef>
                <a:spcPct val="0"/>
              </a:spcBef>
            </a:pPr>
            <a:r>
              <a:rPr lang="en-GB" altLang="zh-CN" sz="800" b="1" smtClean="0">
                <a:cs typeface="宋体"/>
              </a:rPr>
              <a:t>Instructions:</a:t>
            </a:r>
            <a:r>
              <a:rPr lang="en-GB" altLang="zh-CN" sz="800" smtClean="0">
                <a:cs typeface="宋体"/>
              </a:rPr>
              <a:t> (1) show the heading of the slide and ask participants to discuss in each table and write on a vipp card in one sentence what human rights are. (2) revise the answers and cluster them under any of the 6 bullet points of the slide. Then, show the slide and explain each of the points by referring back to the answers provided by participants.</a:t>
            </a:r>
          </a:p>
          <a:p>
            <a:pPr marL="228600" indent="-228600" eaLnBrk="1" hangingPunct="1">
              <a:lnSpc>
                <a:spcPct val="90000"/>
              </a:lnSpc>
              <a:spcBef>
                <a:spcPct val="0"/>
              </a:spcBef>
            </a:pPr>
            <a:endParaRPr lang="en-GB" altLang="zh-CN" sz="800" smtClean="0">
              <a:cs typeface="宋体"/>
            </a:endParaRPr>
          </a:p>
          <a:p>
            <a:pPr marL="228600" indent="-228600" eaLnBrk="1" hangingPunct="1">
              <a:lnSpc>
                <a:spcPct val="90000"/>
              </a:lnSpc>
              <a:spcBef>
                <a:spcPct val="0"/>
              </a:spcBef>
            </a:pPr>
            <a:r>
              <a:rPr lang="en-GB" altLang="zh-CN" sz="800" b="1" smtClean="0">
                <a:cs typeface="宋体"/>
              </a:rPr>
              <a:t>Tip:</a:t>
            </a:r>
            <a:r>
              <a:rPr lang="en-GB" altLang="zh-CN" sz="800" smtClean="0">
                <a:cs typeface="宋体"/>
              </a:rPr>
              <a:t> This methodology will help participants to internalize and develop more ownership over the concept. It will also help the trainer to measure the audience’s level of knowledge prior to moving into a more theoretical segment of slides.  </a:t>
            </a:r>
          </a:p>
          <a:p>
            <a:pPr marL="228600" indent="-228600" eaLnBrk="1" hangingPunct="1">
              <a:lnSpc>
                <a:spcPct val="90000"/>
              </a:lnSpc>
              <a:spcBef>
                <a:spcPct val="0"/>
              </a:spcBef>
            </a:pPr>
            <a:endParaRPr lang="en-GB" altLang="zh-CN" sz="800" smtClean="0">
              <a:cs typeface="宋体"/>
            </a:endParaRPr>
          </a:p>
          <a:p>
            <a:pPr marL="228600" indent="-228600" eaLnBrk="1" hangingPunct="1">
              <a:lnSpc>
                <a:spcPct val="90000"/>
              </a:lnSpc>
              <a:spcBef>
                <a:spcPct val="0"/>
              </a:spcBef>
              <a:buFontTx/>
              <a:buChar char="•"/>
            </a:pPr>
            <a:r>
              <a:rPr lang="en-GB" altLang="zh-CN" sz="800" smtClean="0">
                <a:cs typeface="宋体"/>
              </a:rPr>
              <a:t>Human Rights are </a:t>
            </a:r>
            <a:r>
              <a:rPr lang="en-GB" altLang="zh-CN" sz="800" b="1" smtClean="0">
                <a:cs typeface="宋体"/>
              </a:rPr>
              <a:t>universal legal guarantees</a:t>
            </a:r>
            <a:r>
              <a:rPr lang="en-GB" altLang="zh-CN" sz="800" smtClean="0">
                <a:cs typeface="宋体"/>
              </a:rPr>
              <a:t> protecting individuals and groups against actions and omissions that interfere with fundamental freedoms, entitlements and human dignity.</a:t>
            </a:r>
          </a:p>
          <a:p>
            <a:pPr marL="228600" indent="-228600" eaLnBrk="1" hangingPunct="1">
              <a:lnSpc>
                <a:spcPct val="90000"/>
              </a:lnSpc>
              <a:spcBef>
                <a:spcPct val="0"/>
              </a:spcBef>
              <a:buFontTx/>
              <a:buChar char="•"/>
            </a:pPr>
            <a:r>
              <a:rPr lang="en-GB" altLang="zh-CN" sz="800" smtClean="0">
                <a:cs typeface="宋体"/>
              </a:rPr>
              <a:t>All human rights are </a:t>
            </a:r>
            <a:r>
              <a:rPr lang="en-GB" altLang="zh-CN" sz="800" b="1" smtClean="0">
                <a:cs typeface="宋体"/>
              </a:rPr>
              <a:t>indivisible</a:t>
            </a:r>
            <a:r>
              <a:rPr lang="en-GB" altLang="zh-CN" sz="800" smtClean="0">
                <a:cs typeface="宋体"/>
              </a:rPr>
              <a:t> which means that</a:t>
            </a:r>
            <a:r>
              <a:rPr lang="en-GB" altLang="ja-JP" sz="800" smtClean="0">
                <a:cs typeface="ＭＳ Ｐゴシック"/>
              </a:rPr>
              <a:t> </a:t>
            </a:r>
            <a:r>
              <a:rPr lang="en-GB" altLang="ja-JP" sz="800" b="1" smtClean="0">
                <a:cs typeface="ＭＳ Ｐゴシック"/>
              </a:rPr>
              <a:t>whether of a civil, cultural, economic, political or social nature</a:t>
            </a:r>
            <a:r>
              <a:rPr lang="en-GB" altLang="ja-JP" sz="800" smtClean="0">
                <a:cs typeface="ＭＳ Ｐゴシック"/>
              </a:rPr>
              <a:t>, they are </a:t>
            </a:r>
            <a:r>
              <a:rPr lang="en-GB" altLang="ja-JP" sz="800" b="1" smtClean="0">
                <a:cs typeface="ＭＳ Ｐゴシック"/>
              </a:rPr>
              <a:t>all </a:t>
            </a:r>
            <a:r>
              <a:rPr lang="en-GB" altLang="ja-JP" sz="800" smtClean="0">
                <a:cs typeface="ＭＳ Ｐゴシック"/>
              </a:rPr>
              <a:t>inherent to the dignity of every human person.  Consequently, they all have equal status as rights, and cannot be ranked. They are also </a:t>
            </a:r>
            <a:r>
              <a:rPr lang="en-GB" altLang="ja-JP" sz="800" b="1" smtClean="0">
                <a:cs typeface="ＭＳ Ｐゴシック"/>
              </a:rPr>
              <a:t>i</a:t>
            </a:r>
            <a:r>
              <a:rPr lang="en-GB" altLang="zh-CN" sz="800" b="1" smtClean="0">
                <a:cs typeface="宋体"/>
              </a:rPr>
              <a:t>nterdependent and interrelated,</a:t>
            </a:r>
            <a:r>
              <a:rPr lang="en-GB" altLang="zh-CN" sz="800" smtClean="0">
                <a:cs typeface="宋体"/>
              </a:rPr>
              <a:t> which means  that t</a:t>
            </a:r>
            <a:r>
              <a:rPr lang="en-GB" altLang="ja-JP" sz="800" smtClean="0">
                <a:cs typeface="ＭＳ Ｐゴシック"/>
              </a:rPr>
              <a:t>he realization of one right depends, wholly or in part, upon the realization of others.</a:t>
            </a:r>
          </a:p>
          <a:p>
            <a:pPr marL="228600" indent="-228600" eaLnBrk="1" hangingPunct="1">
              <a:lnSpc>
                <a:spcPct val="90000"/>
              </a:lnSpc>
              <a:spcBef>
                <a:spcPct val="0"/>
              </a:spcBef>
              <a:buFontTx/>
              <a:buChar char="•"/>
            </a:pPr>
            <a:r>
              <a:rPr lang="en-US" altLang="zh-CN" sz="800" smtClean="0">
                <a:cs typeface="宋体"/>
              </a:rPr>
              <a:t>Human rights </a:t>
            </a:r>
            <a:r>
              <a:rPr lang="en-US" altLang="zh-CN" sz="800" b="1" smtClean="0">
                <a:cs typeface="宋体"/>
              </a:rPr>
              <a:t>protect individuals</a:t>
            </a:r>
            <a:r>
              <a:rPr lang="en-US" altLang="zh-CN" sz="800" smtClean="0">
                <a:cs typeface="宋体"/>
              </a:rPr>
              <a:t> and, to some extent, groups. Certain rights can be assured only through the recognition and protection of individual’s rights as members of a group. The term “collective rights” refers to the rights of such peoples and groups, including ethnic and religious minorities and indigenous peoples.</a:t>
            </a:r>
            <a:r>
              <a:rPr lang="en-GB" altLang="zh-CN" sz="800" smtClean="0">
                <a:cs typeface="宋体"/>
              </a:rPr>
              <a:t> </a:t>
            </a:r>
          </a:p>
          <a:p>
            <a:pPr marL="228600" indent="-228600" eaLnBrk="1" hangingPunct="1">
              <a:lnSpc>
                <a:spcPct val="90000"/>
              </a:lnSpc>
              <a:spcBef>
                <a:spcPct val="0"/>
              </a:spcBef>
              <a:buFontTx/>
              <a:buChar char="•"/>
            </a:pPr>
            <a:r>
              <a:rPr lang="en-US" altLang="zh-CN" sz="800" smtClean="0">
                <a:cs typeface="宋体"/>
              </a:rPr>
              <a:t>The  </a:t>
            </a:r>
            <a:r>
              <a:rPr lang="en-US" altLang="zh-CN" sz="800" b="1" smtClean="0">
                <a:cs typeface="宋体"/>
              </a:rPr>
              <a:t>normative framework of human rights standards</a:t>
            </a:r>
            <a:r>
              <a:rPr lang="en-US" altLang="zh-CN" sz="800" smtClean="0">
                <a:cs typeface="宋体"/>
              </a:rPr>
              <a:t> are contained in the nine core international human rights treaties – ICCPR, ICESCR, CERD, CEDAW, CAT, CRC, CMW, CRPD and CPED – and other relevant universal instruments of specialized agencies.  For example,</a:t>
            </a:r>
            <a:r>
              <a:rPr lang="en-GB" altLang="zh-CN" sz="800" smtClean="0">
                <a:cs typeface="宋体"/>
              </a:rPr>
              <a:t> the </a:t>
            </a:r>
            <a:r>
              <a:rPr lang="en-US" sz="800" smtClean="0"/>
              <a:t>international community has recognized 8 international labour Conventions, adopted between 1930 and 1999, covering 4 basic subjects, as fundamental human rights. These Conventions have been ratified by between 160 to 174 countries, so it is very likely that the countries you are working in will have taken on these specific treaty obligations. These Conventions deal with forced labour (Conventions 29 and 105), child labour (Conventions 138 and 182), non-discrimination (Conventions 100 and 111) and freedom of association (Conventions 87 and 98).</a:t>
            </a:r>
            <a:endParaRPr lang="en-GB" altLang="zh-CN" sz="800" smtClean="0">
              <a:cs typeface="宋体"/>
            </a:endParaRPr>
          </a:p>
          <a:p>
            <a:pPr marL="228600" indent="-228600" eaLnBrk="1" hangingPunct="1">
              <a:lnSpc>
                <a:spcPct val="90000"/>
              </a:lnSpc>
              <a:spcBef>
                <a:spcPct val="0"/>
              </a:spcBef>
              <a:buFontTx/>
              <a:buChar char="•"/>
            </a:pPr>
            <a:r>
              <a:rPr lang="en-GB" altLang="zh-CN" sz="800" smtClean="0">
                <a:cs typeface="宋体"/>
              </a:rPr>
              <a:t>Human rights treaties are </a:t>
            </a:r>
            <a:r>
              <a:rPr lang="en-GB" altLang="zh-CN" sz="800" b="1" smtClean="0">
                <a:cs typeface="宋体"/>
              </a:rPr>
              <a:t>legally binding on the States Parties</a:t>
            </a:r>
            <a:r>
              <a:rPr lang="en-GB" altLang="zh-CN" sz="800" smtClean="0">
                <a:cs typeface="宋体"/>
              </a:rPr>
              <a:t>, which must report to the respective monitoring treaty body on the progress achieved in implementation.</a:t>
            </a:r>
            <a:endParaRPr lang="en-US" altLang="zh-CN" sz="800" smtClean="0">
              <a:cs typeface="宋体"/>
            </a:endParaRPr>
          </a:p>
          <a:p>
            <a:pPr marL="228600" indent="-228600" eaLnBrk="1" hangingPunct="1">
              <a:lnSpc>
                <a:spcPct val="90000"/>
              </a:lnSpc>
              <a:spcBef>
                <a:spcPct val="0"/>
              </a:spcBef>
              <a:buFontTx/>
              <a:buChar char="•"/>
            </a:pPr>
            <a:r>
              <a:rPr lang="en-US" altLang="zh-CN" sz="800" smtClean="0">
                <a:cs typeface="宋体"/>
              </a:rPr>
              <a:t>In general terms, it is the </a:t>
            </a:r>
            <a:r>
              <a:rPr lang="en-US" altLang="zh-CN" sz="800" b="1" smtClean="0">
                <a:cs typeface="宋体"/>
              </a:rPr>
              <a:t>State that bears the main obligation</a:t>
            </a:r>
            <a:r>
              <a:rPr lang="en-US" altLang="zh-CN" sz="800" smtClean="0">
                <a:cs typeface="宋体"/>
              </a:rPr>
              <a:t> to respect and ensure human rights guarantees </a:t>
            </a:r>
            <a:r>
              <a:rPr lang="en-US" altLang="zh-CN" sz="800" b="1" smtClean="0">
                <a:cs typeface="宋体"/>
              </a:rPr>
              <a:t>under international law</a:t>
            </a:r>
            <a:r>
              <a:rPr lang="en-US" altLang="zh-CN" sz="800" smtClean="0">
                <a:cs typeface="宋体"/>
              </a:rPr>
              <a:t>. However, it is increasingly recognized that non-State actors, including corporations and international organizations, may likewise have responsibilities to varying degrees under international human rights instruments.</a:t>
            </a:r>
          </a:p>
          <a:p>
            <a:pPr marL="228600" indent="-228600" eaLnBrk="1" hangingPunct="1">
              <a:lnSpc>
                <a:spcPct val="90000"/>
              </a:lnSpc>
              <a:spcBef>
                <a:spcPct val="0"/>
              </a:spcBef>
            </a:pPr>
            <a:r>
              <a:rPr lang="en-US" altLang="zh-CN" sz="800" smtClean="0">
                <a:cs typeface="宋体"/>
              </a:rPr>
              <a:t> </a:t>
            </a:r>
          </a:p>
          <a:p>
            <a:pPr marL="228600" indent="-228600" eaLnBrk="1" hangingPunct="1">
              <a:lnSpc>
                <a:spcPct val="90000"/>
              </a:lnSpc>
              <a:spcBef>
                <a:spcPct val="0"/>
              </a:spcBef>
            </a:pPr>
            <a:r>
              <a:rPr lang="en-US" altLang="zh-CN" sz="800" b="1" smtClean="0">
                <a:cs typeface="宋体"/>
              </a:rPr>
              <a:t>Tip:</a:t>
            </a:r>
            <a:r>
              <a:rPr lang="en-US" altLang="zh-CN" sz="800" smtClean="0">
                <a:cs typeface="宋体"/>
              </a:rPr>
              <a:t>  The concepts of right-holder and duty bearer within the programming context will be seen in further detail in session 4. In this session we are focusing on the relationship between the individual and the State under international law.</a:t>
            </a:r>
          </a:p>
          <a:p>
            <a:pPr marL="228600" indent="-228600" eaLnBrk="1" hangingPunct="1">
              <a:lnSpc>
                <a:spcPct val="90000"/>
              </a:lnSpc>
              <a:spcBef>
                <a:spcPct val="0"/>
              </a:spcBef>
            </a:pPr>
            <a:endParaRPr lang="en-GB" sz="800" smtClean="0">
              <a:ea typeface="ＭＳ Ｐゴシック"/>
              <a:cs typeface="Arial" charset="0"/>
            </a:endParaRPr>
          </a:p>
          <a:p>
            <a:pPr marL="228600" indent="-228600" eaLnBrk="1" hangingPunct="1">
              <a:lnSpc>
                <a:spcPct val="90000"/>
              </a:lnSpc>
              <a:spcBef>
                <a:spcPct val="0"/>
              </a:spcBef>
            </a:pPr>
            <a:r>
              <a:rPr lang="en-GB" sz="800" smtClean="0">
                <a:ea typeface="ＭＳ Ｐゴシック"/>
                <a:cs typeface="Arial" charset="0"/>
              </a:rPr>
              <a:t>Although the above box refers to human rights as ‘universal’, this in no way implies that respect for different cultures is negated. In fact, as we mentioned above, </a:t>
            </a:r>
            <a:r>
              <a:rPr lang="en-GB" sz="800" b="1" smtClean="0">
                <a:ea typeface="ＭＳ Ｐゴシック"/>
                <a:cs typeface="Arial" charset="0"/>
              </a:rPr>
              <a:t>a culturally sensitive approach to human rights is essential if human rights are to be realized universally</a:t>
            </a:r>
            <a:r>
              <a:rPr lang="en-GB" sz="800" smtClean="0">
                <a:ea typeface="ＭＳ Ｐゴシック"/>
                <a:cs typeface="Arial" charset="0"/>
              </a:rPr>
              <a:t>. </a:t>
            </a:r>
          </a:p>
          <a:p>
            <a:pPr marL="228600" indent="-228600" eaLnBrk="1" hangingPunct="1">
              <a:lnSpc>
                <a:spcPct val="90000"/>
              </a:lnSpc>
              <a:spcBef>
                <a:spcPct val="0"/>
              </a:spcBef>
            </a:pPr>
            <a:endParaRPr lang="en-GB" altLang="ja-JP" sz="800" smtClean="0">
              <a:cs typeface="ＭＳ Ｐゴシック"/>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noTextEdit="1"/>
          </p:cNvSpPr>
          <p:nvPr>
            <p:ph type="sldImg"/>
          </p:nvPr>
        </p:nvSpPr>
        <p:spPr>
          <a:ln/>
        </p:spPr>
      </p:sp>
      <p:sp>
        <p:nvSpPr>
          <p:cNvPr id="65538" name="Notes Placeholder 2"/>
          <p:cNvSpPr>
            <a:spLocks noGrp="1"/>
          </p:cNvSpPr>
          <p:nvPr>
            <p:ph type="body" idx="1"/>
          </p:nvPr>
        </p:nvSpPr>
        <p:spPr>
          <a:noFill/>
          <a:ln/>
        </p:spPr>
        <p:txBody>
          <a:bodyPr/>
          <a:lstStyle/>
          <a:p>
            <a:pPr eaLnBrk="1" hangingPunct="1"/>
            <a:r>
              <a:rPr lang="en-US" smtClean="0"/>
              <a:t>HIDDEN SLIDE</a:t>
            </a:r>
          </a:p>
          <a:p>
            <a:pPr eaLnBrk="1" hangingPunct="1"/>
            <a:endParaRPr lang="en-US" b="1" smtClean="0"/>
          </a:p>
          <a:p>
            <a:pPr eaLnBrk="1" hangingPunct="1"/>
            <a:r>
              <a:rPr lang="en-US" b="1" smtClean="0"/>
              <a:t>[This is a graphical depiction of the previous slide.]</a:t>
            </a:r>
            <a:endParaRPr lang="fr-FR" b="1" smtClean="0"/>
          </a:p>
        </p:txBody>
      </p:sp>
      <p:sp>
        <p:nvSpPr>
          <p:cNvPr id="65539" name="Slide Number Placeholder 3"/>
          <p:cNvSpPr txBox="1">
            <a:spLocks noGrp="1"/>
          </p:cNvSpPr>
          <p:nvPr/>
        </p:nvSpPr>
        <p:spPr bwMode="auto">
          <a:xfrm>
            <a:off x="3851275" y="9378950"/>
            <a:ext cx="2944813" cy="493713"/>
          </a:xfrm>
          <a:prstGeom prst="rect">
            <a:avLst/>
          </a:prstGeom>
          <a:noFill/>
          <a:ln w="9525">
            <a:noFill/>
            <a:miter lim="800000"/>
            <a:headEnd/>
            <a:tailEnd/>
          </a:ln>
        </p:spPr>
        <p:txBody>
          <a:bodyPr anchor="b"/>
          <a:lstStyle/>
          <a:p>
            <a:pPr algn="r"/>
            <a:fld id="{6249B2A3-74D5-4D5F-A9E5-CE94FA63EBCA}" type="slidenum">
              <a:rPr kumimoji="1" lang="ja-JP" altLang="en-US" sz="1200">
                <a:cs typeface="Arial" charset="0"/>
              </a:rPr>
              <a:pPr algn="r"/>
              <a:t>24</a:t>
            </a:fld>
            <a:endParaRPr kumimoji="1" lang="en-US" altLang="ja-JP" sz="1200">
              <a:cs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a:ln/>
        </p:spPr>
      </p:sp>
      <p:sp>
        <p:nvSpPr>
          <p:cNvPr id="67586" name="Notes Placeholder 2"/>
          <p:cNvSpPr>
            <a:spLocks noGrp="1"/>
          </p:cNvSpPr>
          <p:nvPr>
            <p:ph type="body" idx="1"/>
          </p:nvPr>
        </p:nvSpPr>
        <p:spPr>
          <a:noFill/>
          <a:ln/>
        </p:spPr>
        <p:txBody>
          <a:bodyPr/>
          <a:lstStyle/>
          <a:p>
            <a:endParaRPr lang="en-GB" smtClean="0"/>
          </a:p>
        </p:txBody>
      </p:sp>
      <p:sp>
        <p:nvSpPr>
          <p:cNvPr id="67587" name="Slide Number Placeholder 3"/>
          <p:cNvSpPr>
            <a:spLocks noGrp="1"/>
          </p:cNvSpPr>
          <p:nvPr>
            <p:ph type="sldNum" sz="quarter" idx="5"/>
          </p:nvPr>
        </p:nvSpPr>
        <p:spPr>
          <a:noFill/>
        </p:spPr>
        <p:txBody>
          <a:bodyPr/>
          <a:lstStyle/>
          <a:p>
            <a:fld id="{05B31FD7-D5A8-4D3A-9F0F-E128554617A8}" type="slidenum">
              <a:rPr lang="en-US" smtClean="0"/>
              <a:pPr/>
              <a:t>25</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B04C13AD-9A83-46FF-93C7-CC13E90C8493}" type="slidenum">
              <a:rPr lang="en-US" altLang="ja-JP" sz="1200">
                <a:cs typeface="Arial" charset="0"/>
              </a:rPr>
              <a:pPr algn="r"/>
              <a:t>26</a:t>
            </a:fld>
            <a:endParaRPr lang="en-US" altLang="ja-JP" sz="1200">
              <a:cs typeface="Arial" charset="0"/>
            </a:endParaRPr>
          </a:p>
        </p:txBody>
      </p:sp>
      <p:sp>
        <p:nvSpPr>
          <p:cNvPr id="69634"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6882DBD6-10C8-4920-8542-9BE75005ED9B}" type="slidenum">
              <a:rPr lang="en-US" altLang="ja-JP" sz="1200">
                <a:cs typeface="Arial" charset="0"/>
              </a:rPr>
              <a:pPr algn="r"/>
              <a:t>26</a:t>
            </a:fld>
            <a:endParaRPr lang="en-US" altLang="ja-JP" sz="1200">
              <a:cs typeface="Arial" charset="0"/>
            </a:endParaRPr>
          </a:p>
        </p:txBody>
      </p:sp>
      <p:sp>
        <p:nvSpPr>
          <p:cNvPr id="69635" name="Rectangle 2"/>
          <p:cNvSpPr>
            <a:spLocks noGrp="1" noRot="1" noChangeAspect="1" noChangeArrowheads="1" noTextEdit="1"/>
          </p:cNvSpPr>
          <p:nvPr>
            <p:ph type="sldImg"/>
          </p:nvPr>
        </p:nvSpPr>
        <p:spPr>
          <a:xfrm>
            <a:off x="931863" y="739775"/>
            <a:ext cx="4938712" cy="3703638"/>
          </a:xfrm>
          <a:ln/>
        </p:spPr>
      </p:sp>
      <p:sp>
        <p:nvSpPr>
          <p:cNvPr id="69636" name="Rectangle 3"/>
          <p:cNvSpPr>
            <a:spLocks noGrp="1" noChangeArrowheads="1"/>
          </p:cNvSpPr>
          <p:nvPr>
            <p:ph type="body" idx="1"/>
          </p:nvPr>
        </p:nvSpPr>
        <p:spPr>
          <a:xfrm>
            <a:off x="679450" y="4649788"/>
            <a:ext cx="5438775" cy="4445000"/>
          </a:xfrm>
          <a:noFill/>
          <a:ln/>
        </p:spPr>
        <p:txBody>
          <a:bodyPr/>
          <a:lstStyle/>
          <a:p>
            <a:pPr eaLnBrk="1" hangingPunct="1">
              <a:lnSpc>
                <a:spcPct val="80000"/>
              </a:lnSpc>
              <a:spcBef>
                <a:spcPct val="0"/>
              </a:spcBef>
            </a:pPr>
            <a:r>
              <a:rPr lang="en-GB" altLang="ja-JP" sz="700" smtClean="0">
                <a:cs typeface="ＭＳ Ｐゴシック"/>
              </a:rPr>
              <a:t>The key message that the visual tries to convey is that protection systems (international, regional and national) should be seen as a whole body of  legal mechanisms that should be used for the purpose of respecting, protecting and fulfilling human rights</a:t>
            </a:r>
          </a:p>
          <a:p>
            <a:pPr eaLnBrk="1" hangingPunct="1">
              <a:lnSpc>
                <a:spcPct val="80000"/>
              </a:lnSpc>
              <a:spcBef>
                <a:spcPct val="0"/>
              </a:spcBef>
            </a:pPr>
            <a:endParaRPr lang="en-GB" altLang="ja-JP" sz="700" b="1" smtClean="0">
              <a:cs typeface="ＭＳ Ｐゴシック"/>
            </a:endParaRPr>
          </a:p>
          <a:p>
            <a:pPr eaLnBrk="1" hangingPunct="1">
              <a:lnSpc>
                <a:spcPct val="80000"/>
              </a:lnSpc>
              <a:spcBef>
                <a:spcPct val="0"/>
              </a:spcBef>
            </a:pPr>
            <a:r>
              <a:rPr lang="en-GB" altLang="ja-JP" sz="700" b="1" smtClean="0">
                <a:cs typeface="ＭＳ Ｐゴシック"/>
              </a:rPr>
              <a:t>Tip for presenter: Show the slide step by step in order to clarify every element and its linka to the rest of the elements as they pop up. </a:t>
            </a:r>
          </a:p>
          <a:p>
            <a:pPr eaLnBrk="1" hangingPunct="1">
              <a:lnSpc>
                <a:spcPct val="80000"/>
              </a:lnSpc>
              <a:spcBef>
                <a:spcPct val="0"/>
              </a:spcBef>
            </a:pPr>
            <a:r>
              <a:rPr lang="en-GB" altLang="ja-JP" sz="700" b="1" smtClean="0">
                <a:cs typeface="ＭＳ Ｐゴシック"/>
              </a:rPr>
              <a:t>Step 1: UN Charter</a:t>
            </a:r>
            <a:r>
              <a:rPr lang="en-GB" altLang="ja-JP" sz="700" smtClean="0">
                <a:cs typeface="ＭＳ Ｐゴシック"/>
              </a:rPr>
              <a:t> (San Francisco 1945) and </a:t>
            </a:r>
            <a:r>
              <a:rPr lang="en-GB" altLang="ja-JP" sz="700" b="1" smtClean="0">
                <a:cs typeface="ＭＳ Ｐゴシック"/>
              </a:rPr>
              <a:t>Universal Declaration of Human Rights</a:t>
            </a:r>
            <a:r>
              <a:rPr lang="en-GB" altLang="ja-JP" sz="700" smtClean="0">
                <a:cs typeface="ＭＳ Ｐゴシック"/>
              </a:rPr>
              <a:t> (</a:t>
            </a:r>
            <a:r>
              <a:rPr lang="en-GB" altLang="ja-JP" sz="700" b="1" smtClean="0">
                <a:cs typeface="ＭＳ Ｐゴシック"/>
              </a:rPr>
              <a:t>UDHR</a:t>
            </a:r>
            <a:r>
              <a:rPr lang="en-GB" altLang="ja-JP" sz="700" smtClean="0">
                <a:cs typeface="ＭＳ Ｐゴシック"/>
              </a:rPr>
              <a:t> 1948) are the foundation upon which the main bulk of the international human rights normative framework has been built. They have also being the inspiration of subsequent </a:t>
            </a:r>
            <a:r>
              <a:rPr lang="en-GB" altLang="ja-JP" sz="700" b="1" smtClean="0">
                <a:cs typeface="ＭＳ Ｐゴシック"/>
              </a:rPr>
              <a:t>regional human rights regimes</a:t>
            </a:r>
            <a:r>
              <a:rPr lang="en-GB" altLang="ja-JP" sz="700" smtClean="0">
                <a:cs typeface="ＭＳ Ｐゴシック"/>
              </a:rPr>
              <a:t> and national laws. The </a:t>
            </a:r>
            <a:r>
              <a:rPr lang="en-GB" altLang="ja-JP" sz="700" b="1" smtClean="0">
                <a:cs typeface="ＭＳ Ｐゴシック"/>
              </a:rPr>
              <a:t>Human Rights Council (HRC)</a:t>
            </a:r>
            <a:r>
              <a:rPr lang="en-GB" altLang="ja-JP" sz="700" smtClean="0">
                <a:cs typeface="ＭＳ Ｐゴシック"/>
              </a:rPr>
              <a:t> is the main UN organ in charge of promoting and protecting human rights. It is the successor of the former Commission on Human Rights </a:t>
            </a:r>
          </a:p>
          <a:p>
            <a:pPr eaLnBrk="1" hangingPunct="1">
              <a:lnSpc>
                <a:spcPct val="80000"/>
              </a:lnSpc>
              <a:spcBef>
                <a:spcPct val="0"/>
              </a:spcBef>
            </a:pPr>
            <a:r>
              <a:rPr lang="en-GB" altLang="ja-JP" sz="700" b="1" smtClean="0">
                <a:cs typeface="ＭＳ Ｐゴシック"/>
              </a:rPr>
              <a:t>Step 2: </a:t>
            </a:r>
            <a:r>
              <a:rPr lang="en-GB" altLang="ja-JP" sz="700" b="1" i="1" u="sng" smtClean="0">
                <a:cs typeface="ＭＳ Ｐゴシック"/>
              </a:rPr>
              <a:t>Nine Core International Human Rights Treaties</a:t>
            </a:r>
            <a:endParaRPr lang="es-ES" altLang="ja-JP" sz="700" b="1" i="1" smtClean="0">
              <a:cs typeface="ＭＳ Ｐゴシック"/>
            </a:endParaRPr>
          </a:p>
          <a:p>
            <a:pPr eaLnBrk="1" hangingPunct="1">
              <a:lnSpc>
                <a:spcPct val="80000"/>
              </a:lnSpc>
              <a:spcBef>
                <a:spcPct val="0"/>
              </a:spcBef>
            </a:pPr>
            <a:r>
              <a:rPr lang="en-GB" altLang="ja-JP" sz="700" smtClean="0">
                <a:cs typeface="ＭＳ Ｐゴシック"/>
              </a:rPr>
              <a:t>- International Covenant on Civil and Political Rights </a:t>
            </a:r>
            <a:r>
              <a:rPr lang="en-GB" altLang="ja-JP" sz="700" b="1" smtClean="0">
                <a:cs typeface="ＭＳ Ｐゴシック"/>
              </a:rPr>
              <a:t>(ICCPR)</a:t>
            </a:r>
            <a:r>
              <a:rPr lang="en-GB" altLang="ja-JP" sz="700" smtClean="0">
                <a:cs typeface="ＭＳ Ｐゴシック"/>
              </a:rPr>
              <a:t> 1966 and its two Optional Protocols on the Right of Individual Communications and on the Death Penalty </a:t>
            </a:r>
          </a:p>
          <a:p>
            <a:pPr eaLnBrk="1" hangingPunct="1">
              <a:lnSpc>
                <a:spcPct val="80000"/>
              </a:lnSpc>
              <a:spcBef>
                <a:spcPct val="0"/>
              </a:spcBef>
            </a:pPr>
            <a:r>
              <a:rPr lang="en-GB" altLang="ja-JP" sz="700" smtClean="0">
                <a:cs typeface="ＭＳ Ｐゴシック"/>
              </a:rPr>
              <a:t>- International Covenant on Economic, Social and Cultural Rights </a:t>
            </a:r>
            <a:r>
              <a:rPr lang="en-GB" altLang="ja-JP" sz="700" b="1" smtClean="0">
                <a:cs typeface="ＭＳ Ｐゴシック"/>
              </a:rPr>
              <a:t>(ICESCR)</a:t>
            </a:r>
            <a:r>
              <a:rPr lang="en-GB" altLang="ja-JP" sz="700" smtClean="0">
                <a:cs typeface="ＭＳ Ｐゴシック"/>
              </a:rPr>
              <a:t> 1966 </a:t>
            </a:r>
          </a:p>
          <a:p>
            <a:pPr eaLnBrk="1" hangingPunct="1">
              <a:lnSpc>
                <a:spcPct val="80000"/>
              </a:lnSpc>
              <a:spcBef>
                <a:spcPct val="0"/>
              </a:spcBef>
            </a:pPr>
            <a:r>
              <a:rPr lang="en-GB" altLang="ja-JP" sz="700" smtClean="0">
                <a:cs typeface="ＭＳ Ｐゴシック"/>
              </a:rPr>
              <a:t>- Convention on the Elimination of all forms of Racial Discrimination </a:t>
            </a:r>
            <a:r>
              <a:rPr lang="en-GB" altLang="ja-JP" sz="700" b="1" smtClean="0">
                <a:cs typeface="ＭＳ Ｐゴシック"/>
              </a:rPr>
              <a:t>(CERD)</a:t>
            </a:r>
            <a:r>
              <a:rPr lang="en-GB" altLang="ja-JP" sz="700" smtClean="0">
                <a:cs typeface="ＭＳ Ｐゴシック"/>
              </a:rPr>
              <a:t> 1966</a:t>
            </a:r>
          </a:p>
          <a:p>
            <a:pPr eaLnBrk="1" hangingPunct="1">
              <a:lnSpc>
                <a:spcPct val="80000"/>
              </a:lnSpc>
              <a:spcBef>
                <a:spcPct val="0"/>
              </a:spcBef>
            </a:pPr>
            <a:r>
              <a:rPr lang="en-GB" altLang="ja-JP" sz="700" smtClean="0">
                <a:cs typeface="ＭＳ Ｐゴシック"/>
              </a:rPr>
              <a:t>- Convention on the Elimination of all forms of Discrimination Against Women </a:t>
            </a:r>
            <a:r>
              <a:rPr lang="en-GB" altLang="ja-JP" sz="700" b="1" smtClean="0">
                <a:cs typeface="ＭＳ Ｐゴシック"/>
              </a:rPr>
              <a:t>(CEDAW)</a:t>
            </a:r>
            <a:r>
              <a:rPr lang="en-GB" altLang="ja-JP" sz="700" smtClean="0">
                <a:cs typeface="ＭＳ Ｐゴシック"/>
              </a:rPr>
              <a:t> 1979 and its Optional Protocol on the Right of Individual or Group Communications</a:t>
            </a:r>
          </a:p>
          <a:p>
            <a:pPr eaLnBrk="1" hangingPunct="1">
              <a:lnSpc>
                <a:spcPct val="80000"/>
              </a:lnSpc>
              <a:spcBef>
                <a:spcPct val="0"/>
              </a:spcBef>
            </a:pPr>
            <a:r>
              <a:rPr lang="en-GB" altLang="ja-JP" sz="700" smtClean="0">
                <a:cs typeface="ＭＳ Ｐゴシック"/>
              </a:rPr>
              <a:t>- Convention Against Torture and other Cruel, Inhuman or Degrading Treatment or Punishment </a:t>
            </a:r>
            <a:r>
              <a:rPr lang="en-GB" altLang="ja-JP" sz="700" b="1" smtClean="0">
                <a:cs typeface="ＭＳ Ｐゴシック"/>
              </a:rPr>
              <a:t>(CAT)</a:t>
            </a:r>
            <a:r>
              <a:rPr lang="en-GB" altLang="ja-JP" sz="700" smtClean="0">
                <a:cs typeface="ＭＳ Ｐゴシック"/>
              </a:rPr>
              <a:t> 1984</a:t>
            </a:r>
          </a:p>
          <a:p>
            <a:pPr eaLnBrk="1" hangingPunct="1">
              <a:lnSpc>
                <a:spcPct val="80000"/>
              </a:lnSpc>
              <a:spcBef>
                <a:spcPct val="0"/>
              </a:spcBef>
            </a:pPr>
            <a:r>
              <a:rPr lang="en-GB" altLang="ja-JP" sz="700" smtClean="0">
                <a:cs typeface="ＭＳ Ｐゴシック"/>
              </a:rPr>
              <a:t>- Convention on the Rights of the Child </a:t>
            </a:r>
            <a:r>
              <a:rPr lang="en-GB" altLang="ja-JP" sz="700" b="1" smtClean="0">
                <a:cs typeface="ＭＳ Ｐゴシック"/>
              </a:rPr>
              <a:t>(CRC)</a:t>
            </a:r>
            <a:r>
              <a:rPr lang="en-GB" altLang="ja-JP" sz="700" smtClean="0">
                <a:cs typeface="ＭＳ Ｐゴシック"/>
              </a:rPr>
              <a:t> 1989 and its two Optional Protocols on Sale of Children, Child Prostitution and Child Pornography and on Involvement of Children in Armed Conflicts </a:t>
            </a:r>
          </a:p>
          <a:p>
            <a:pPr eaLnBrk="1" hangingPunct="1">
              <a:lnSpc>
                <a:spcPct val="80000"/>
              </a:lnSpc>
              <a:spcBef>
                <a:spcPct val="0"/>
              </a:spcBef>
            </a:pPr>
            <a:r>
              <a:rPr lang="en-GB" altLang="ja-JP" sz="700" smtClean="0">
                <a:cs typeface="ＭＳ Ｐゴシック"/>
              </a:rPr>
              <a:t>- Convention on the Protection of All Migrant Workers and Members of their Families </a:t>
            </a:r>
            <a:r>
              <a:rPr lang="en-GB" altLang="ja-JP" sz="700" b="1" smtClean="0">
                <a:cs typeface="ＭＳ Ｐゴシック"/>
              </a:rPr>
              <a:t>(CMW)</a:t>
            </a:r>
            <a:r>
              <a:rPr lang="en-GB" altLang="ja-JP" sz="700" smtClean="0">
                <a:cs typeface="ＭＳ Ｐゴシック"/>
              </a:rPr>
              <a:t> 1990 </a:t>
            </a:r>
          </a:p>
          <a:p>
            <a:pPr eaLnBrk="1" hangingPunct="1">
              <a:lnSpc>
                <a:spcPct val="80000"/>
              </a:lnSpc>
              <a:spcBef>
                <a:spcPct val="0"/>
              </a:spcBef>
            </a:pPr>
            <a:r>
              <a:rPr lang="en-GB" altLang="ja-JP" sz="700" smtClean="0">
                <a:cs typeface="ＭＳ Ｐゴシック"/>
              </a:rPr>
              <a:t>- Convention on Rights of People with Disabilities </a:t>
            </a:r>
            <a:r>
              <a:rPr lang="en-GB" altLang="ja-JP" sz="700" b="1" smtClean="0">
                <a:cs typeface="ＭＳ Ｐゴシック"/>
              </a:rPr>
              <a:t>(CRPD)</a:t>
            </a:r>
            <a:r>
              <a:rPr lang="en-GB" altLang="ja-JP" sz="700" smtClean="0">
                <a:cs typeface="ＭＳ Ｐゴシック"/>
              </a:rPr>
              <a:t> 2006</a:t>
            </a:r>
          </a:p>
          <a:p>
            <a:pPr eaLnBrk="1" hangingPunct="1">
              <a:lnSpc>
                <a:spcPct val="80000"/>
              </a:lnSpc>
              <a:spcBef>
                <a:spcPct val="0"/>
              </a:spcBef>
            </a:pPr>
            <a:r>
              <a:rPr lang="en-GB" altLang="ja-JP" sz="700" smtClean="0">
                <a:cs typeface="ＭＳ Ｐゴシック"/>
              </a:rPr>
              <a:t>- International Convention for the Protection of All Persons from Enforced Disappearances </a:t>
            </a:r>
            <a:r>
              <a:rPr lang="en-GB" altLang="ja-JP" sz="700" b="1" smtClean="0">
                <a:cs typeface="ＭＳ Ｐゴシック"/>
              </a:rPr>
              <a:t>(CPED)</a:t>
            </a:r>
            <a:r>
              <a:rPr lang="en-GB" altLang="ja-JP" sz="700" smtClean="0">
                <a:cs typeface="ＭＳ Ｐゴシック"/>
              </a:rPr>
              <a:t> 2006</a:t>
            </a:r>
          </a:p>
          <a:p>
            <a:pPr eaLnBrk="1" hangingPunct="1">
              <a:lnSpc>
                <a:spcPct val="80000"/>
              </a:lnSpc>
              <a:spcBef>
                <a:spcPct val="0"/>
              </a:spcBef>
            </a:pPr>
            <a:endParaRPr lang="en-GB" altLang="ja-JP" sz="700" smtClean="0">
              <a:cs typeface="ＭＳ Ｐゴシック"/>
            </a:endParaRPr>
          </a:p>
          <a:p>
            <a:pPr eaLnBrk="1" hangingPunct="1">
              <a:lnSpc>
                <a:spcPct val="80000"/>
              </a:lnSpc>
              <a:spcBef>
                <a:spcPct val="0"/>
              </a:spcBef>
            </a:pPr>
            <a:r>
              <a:rPr lang="en-GB" altLang="ja-JP" sz="700" b="1" smtClean="0">
                <a:cs typeface="ＭＳ Ｐゴシック"/>
              </a:rPr>
              <a:t>Step 3: Other international instruments</a:t>
            </a:r>
            <a:r>
              <a:rPr lang="en-GB" altLang="ja-JP" sz="700" smtClean="0">
                <a:cs typeface="ＭＳ Ｐゴシック"/>
              </a:rPr>
              <a:t> may contain additional human rights standards such as the international humanitarian law and the refugees law, as well as the ILO, UNESCO, FAO conventions and declarations and others. Many humanitarian law instruments are prior to the UN charter and the UDHR. However they share common values and principles of human dignity, freedoms and entitlements. Eight ILO Conventions are recognized as fundamental human rights Conventions, covering child labour, forced labour, non-discrimination and freedom of association. Human rights are also addressed in a number of  other ILO Conventions addressing particular groups, including migrant workers, disabled workers, agricultural workers, seafarers, and indigenous peoples. [e.g. The ILO Indigenous and Tribal Peoples Convention, 1989 (No. 169) is the only international Convention dealing specifically with the human rights of these peoples on a comprehensive basis. The ILO applies a rights-based approach for its own work in this area, in addition of course to a legal instrument to protect the rights of workers.]</a:t>
            </a:r>
          </a:p>
          <a:p>
            <a:pPr eaLnBrk="1" hangingPunct="1">
              <a:lnSpc>
                <a:spcPct val="80000"/>
              </a:lnSpc>
              <a:spcBef>
                <a:spcPct val="0"/>
              </a:spcBef>
            </a:pPr>
            <a:r>
              <a:rPr lang="en-GB" altLang="ja-JP" sz="700" b="1" smtClean="0">
                <a:cs typeface="ＭＳ Ｐゴシック"/>
              </a:rPr>
              <a:t>Step 4:</a:t>
            </a:r>
            <a:r>
              <a:rPr lang="en-GB" altLang="ja-JP" sz="700" smtClean="0">
                <a:cs typeface="ＭＳ Ｐゴシック"/>
              </a:rPr>
              <a:t> </a:t>
            </a:r>
            <a:r>
              <a:rPr lang="en-GB" altLang="ja-JP" sz="700" b="1" smtClean="0">
                <a:cs typeface="ＭＳ Ｐゴシック"/>
              </a:rPr>
              <a:t>Regional regimes.</a:t>
            </a:r>
            <a:r>
              <a:rPr lang="en-GB" altLang="ja-JP" sz="700" smtClean="0">
                <a:cs typeface="ＭＳ Ｐゴシック"/>
              </a:rPr>
              <a:t> Some regions of the world have adopted their own regional human rights regimes. These systems do not replace but reinforce the international regime. The relation between these two systems is therefore not hierarchical but complementary.</a:t>
            </a:r>
          </a:p>
          <a:p>
            <a:pPr eaLnBrk="1" hangingPunct="1">
              <a:lnSpc>
                <a:spcPct val="80000"/>
              </a:lnSpc>
              <a:spcBef>
                <a:spcPct val="0"/>
              </a:spcBef>
            </a:pPr>
            <a:r>
              <a:rPr lang="en-GB" altLang="ja-JP" sz="700" b="1" smtClean="0">
                <a:cs typeface="ＭＳ Ｐゴシック"/>
              </a:rPr>
              <a:t>Step 5:</a:t>
            </a:r>
            <a:r>
              <a:rPr lang="en-GB" altLang="ja-JP" sz="700" smtClean="0">
                <a:cs typeface="ＭＳ Ｐゴシック"/>
              </a:rPr>
              <a:t> </a:t>
            </a:r>
            <a:r>
              <a:rPr lang="en-GB" altLang="ja-JP" sz="700" b="1" smtClean="0">
                <a:cs typeface="ＭＳ Ｐゴシック"/>
              </a:rPr>
              <a:t>National Protection systems</a:t>
            </a:r>
            <a:r>
              <a:rPr lang="en-US" altLang="zh-CN" sz="700" smtClean="0">
                <a:cs typeface="宋体"/>
              </a:rPr>
              <a:t>. States should make sure that their national constitutions and laws are consistent with the international and regional human rights regimes they are party to. The World Conference on Human Rights’ request to Governments “to incorporate standards as contained in international human rights instruments in domestic legislation and to strengthen national structures, institutions and organs of society which play a role in promoting and safeguarding human rights”.</a:t>
            </a:r>
            <a:endParaRPr lang="en-US" altLang="ja-JP" sz="700" smtClean="0">
              <a:cs typeface="ＭＳ Ｐゴシック"/>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1956E5A2-BDCA-4438-BEDF-D504722A1101}" type="slidenum">
              <a:rPr lang="en-US" altLang="ja-JP" sz="1200">
                <a:cs typeface="Arial" charset="0"/>
              </a:rPr>
              <a:pPr algn="r"/>
              <a:t>27</a:t>
            </a:fld>
            <a:endParaRPr lang="en-US" altLang="ja-JP" sz="1200">
              <a:cs typeface="Arial" charset="0"/>
            </a:endParaRPr>
          </a:p>
        </p:txBody>
      </p:sp>
      <p:sp>
        <p:nvSpPr>
          <p:cNvPr id="71682"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E630F165-C87D-4F65-A80C-4CBD8CBD3C2F}" type="slidenum">
              <a:rPr lang="en-US" altLang="ja-JP" sz="1200">
                <a:cs typeface="Arial" charset="0"/>
              </a:rPr>
              <a:pPr algn="r"/>
              <a:t>27</a:t>
            </a:fld>
            <a:endParaRPr lang="en-US" altLang="ja-JP" sz="1200">
              <a:cs typeface="Arial" charset="0"/>
            </a:endParaRPr>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spcBef>
                <a:spcPct val="0"/>
              </a:spcBef>
            </a:pPr>
            <a:r>
              <a:rPr lang="en-GB" altLang="ja-JP" smtClean="0">
                <a:cs typeface="ＭＳ Ｐゴシック"/>
              </a:rPr>
              <a:t>HIDDEN SLIDE</a:t>
            </a:r>
            <a:endParaRPr lang="ja-JP" altLang="ja-JP" smtClean="0">
              <a:cs typeface="ＭＳ Ｐゴシック"/>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noTextEdit="1"/>
          </p:cNvSpPr>
          <p:nvPr>
            <p:ph type="sldImg"/>
          </p:nvPr>
        </p:nvSpPr>
        <p:spPr>
          <a:ln/>
        </p:spPr>
      </p:sp>
      <p:sp>
        <p:nvSpPr>
          <p:cNvPr id="73730" name="Notes Placeholder 2"/>
          <p:cNvSpPr>
            <a:spLocks noGrp="1"/>
          </p:cNvSpPr>
          <p:nvPr>
            <p:ph type="body" idx="1"/>
          </p:nvPr>
        </p:nvSpPr>
        <p:spPr>
          <a:noFill/>
          <a:ln/>
        </p:spPr>
        <p:txBody>
          <a:bodyPr/>
          <a:lstStyle/>
          <a:p>
            <a:pPr eaLnBrk="1" hangingPunct="1"/>
            <a:r>
              <a:rPr lang="en-US" sz="800" smtClean="0">
                <a:ea typeface="ＭＳ Ｐゴシック"/>
                <a:cs typeface="ＭＳ Ｐゴシック"/>
              </a:rPr>
              <a:t>HIDDEN SLIDE</a:t>
            </a:r>
          </a:p>
          <a:p>
            <a:pPr eaLnBrk="1" hangingPunct="1"/>
            <a:endParaRPr lang="en-US" sz="800" smtClean="0">
              <a:ea typeface="ＭＳ Ｐゴシック"/>
              <a:cs typeface="ＭＳ Ｐゴシック"/>
            </a:endParaRPr>
          </a:p>
          <a:p>
            <a:pPr eaLnBrk="1" hangingPunct="1"/>
            <a:r>
              <a:rPr lang="en-US" sz="800" smtClean="0">
                <a:ea typeface="ＭＳ Ｐゴシック"/>
                <a:cs typeface="ＭＳ Ｐゴシック"/>
              </a:rPr>
              <a:t>Human Rights Council</a:t>
            </a:r>
            <a:r>
              <a:rPr lang="en-GB" sz="800" smtClean="0">
                <a:ea typeface="ＭＳ Ｐゴシック"/>
                <a:cs typeface="ＭＳ Ｐゴシック"/>
              </a:rPr>
              <a:t>:</a:t>
            </a:r>
            <a:endParaRPr lang="en-US" sz="800" smtClean="0">
              <a:ea typeface="ＭＳ Ｐゴシック"/>
              <a:cs typeface="ＭＳ Ｐゴシック"/>
            </a:endParaRPr>
          </a:p>
          <a:p>
            <a:pPr eaLnBrk="1" hangingPunct="1"/>
            <a:endParaRPr lang="en-US" sz="800" smtClean="0">
              <a:ea typeface="ＭＳ Ｐゴシック"/>
              <a:cs typeface="ＭＳ Ｐゴシック"/>
            </a:endParaRPr>
          </a:p>
          <a:p>
            <a:pPr eaLnBrk="1" hangingPunct="1">
              <a:buFontTx/>
              <a:buChar char="•"/>
            </a:pPr>
            <a:r>
              <a:rPr lang="en-US" altLang="ja-JP" sz="800" smtClean="0">
                <a:cs typeface="ＭＳ Ｐゴシック"/>
              </a:rPr>
              <a:t>Promotes universal protection</a:t>
            </a:r>
          </a:p>
          <a:p>
            <a:pPr eaLnBrk="1" hangingPunct="1">
              <a:buFontTx/>
              <a:buChar char="•"/>
            </a:pPr>
            <a:r>
              <a:rPr lang="en-US" altLang="ja-JP" sz="800" smtClean="0">
                <a:cs typeface="ＭＳ Ｐゴシック"/>
              </a:rPr>
              <a:t>Addresses and prevents violations</a:t>
            </a:r>
          </a:p>
          <a:p>
            <a:pPr eaLnBrk="1" hangingPunct="1">
              <a:buFontTx/>
              <a:buChar char="•"/>
            </a:pPr>
            <a:r>
              <a:rPr lang="en-US" altLang="ja-JP" sz="800" smtClean="0">
                <a:cs typeface="ＭＳ Ｐゴシック"/>
              </a:rPr>
              <a:t>Develops international law</a:t>
            </a:r>
          </a:p>
          <a:p>
            <a:pPr eaLnBrk="1" hangingPunct="1">
              <a:buFontTx/>
              <a:buChar char="•"/>
            </a:pPr>
            <a:r>
              <a:rPr lang="en-US" altLang="ja-JP" sz="800" smtClean="0">
                <a:cs typeface="ＭＳ Ｐゴシック"/>
              </a:rPr>
              <a:t>Reviews compliance of Member States</a:t>
            </a:r>
          </a:p>
          <a:p>
            <a:pPr eaLnBrk="1" hangingPunct="1">
              <a:buFontTx/>
              <a:buChar char="•"/>
            </a:pPr>
            <a:r>
              <a:rPr lang="en-US" altLang="ja-JP" sz="800" smtClean="0">
                <a:cs typeface="ＭＳ Ｐゴシック"/>
              </a:rPr>
              <a:t>Respond to emergencies</a:t>
            </a:r>
          </a:p>
          <a:p>
            <a:pPr eaLnBrk="1" hangingPunct="1">
              <a:buFontTx/>
              <a:buChar char="•"/>
            </a:pPr>
            <a:r>
              <a:rPr lang="en-US" altLang="ja-JP" sz="800" smtClean="0">
                <a:cs typeface="ＭＳ Ｐゴシック"/>
              </a:rPr>
              <a:t>International forum for dialogue</a:t>
            </a:r>
            <a:endParaRPr lang="ja-JP" altLang="en-US" sz="800" smtClean="0">
              <a:cs typeface="ＭＳ Ｐゴシック"/>
            </a:endParaRPr>
          </a:p>
          <a:p>
            <a:pPr eaLnBrk="1" hangingPunct="1"/>
            <a:endParaRPr lang="en-US" sz="800" smtClean="0">
              <a:ea typeface="ＭＳ Ｐゴシック"/>
              <a:cs typeface="ＭＳ Ｐゴシック"/>
            </a:endParaRPr>
          </a:p>
          <a:p>
            <a:pPr eaLnBrk="1" hangingPunct="1"/>
            <a:endParaRPr lang="fr-FR" sz="800" smtClean="0"/>
          </a:p>
        </p:txBody>
      </p:sp>
      <p:sp>
        <p:nvSpPr>
          <p:cNvPr id="73731" name="Slide Number Placeholder 3"/>
          <p:cNvSpPr txBox="1">
            <a:spLocks noGrp="1"/>
          </p:cNvSpPr>
          <p:nvPr/>
        </p:nvSpPr>
        <p:spPr bwMode="auto">
          <a:xfrm>
            <a:off x="3851275" y="9378950"/>
            <a:ext cx="2944813" cy="493713"/>
          </a:xfrm>
          <a:prstGeom prst="rect">
            <a:avLst/>
          </a:prstGeom>
          <a:noFill/>
          <a:ln w="9525">
            <a:noFill/>
            <a:miter lim="800000"/>
            <a:headEnd/>
            <a:tailEnd/>
          </a:ln>
        </p:spPr>
        <p:txBody>
          <a:bodyPr anchor="b"/>
          <a:lstStyle/>
          <a:p>
            <a:pPr algn="r"/>
            <a:fld id="{546B6C85-0062-4377-90C5-FE532C286DDD}" type="slidenum">
              <a:rPr kumimoji="1" lang="ja-JP" altLang="en-US" sz="1200">
                <a:cs typeface="Arial" charset="0"/>
              </a:rPr>
              <a:pPr algn="r"/>
              <a:t>28</a:t>
            </a:fld>
            <a:endParaRPr kumimoji="1" lang="en-US" altLang="ja-JP" sz="1200">
              <a:cs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D368FCED-AC15-47EE-B4C0-687E955A01CA}" type="slidenum">
              <a:rPr kumimoji="1" lang="en-US" sz="1200">
                <a:cs typeface="Arial" charset="0"/>
              </a:rPr>
              <a:pPr algn="r"/>
              <a:t>29</a:t>
            </a:fld>
            <a:endParaRPr kumimoji="1" lang="en-US" sz="1200">
              <a:cs typeface="Arial" charset="0"/>
            </a:endParaRPr>
          </a:p>
        </p:txBody>
      </p:sp>
      <p:sp>
        <p:nvSpPr>
          <p:cNvPr id="75778" name="Rectangle 2"/>
          <p:cNvSpPr>
            <a:spLocks noGrp="1" noRot="1" noChangeAspect="1" noChangeArrowheads="1" noTextEdit="1"/>
          </p:cNvSpPr>
          <p:nvPr>
            <p:ph type="sldImg"/>
          </p:nvPr>
        </p:nvSpPr>
        <p:spPr>
          <a:xfrm>
            <a:off x="933450" y="193675"/>
            <a:ext cx="4394200" cy="3295650"/>
          </a:xfrm>
          <a:ln/>
        </p:spPr>
      </p:sp>
      <p:sp>
        <p:nvSpPr>
          <p:cNvPr id="75779" name="Rectangle 3"/>
          <p:cNvSpPr>
            <a:spLocks noGrp="1" noChangeArrowheads="1"/>
          </p:cNvSpPr>
          <p:nvPr>
            <p:ph type="body" idx="1"/>
          </p:nvPr>
        </p:nvSpPr>
        <p:spPr>
          <a:xfrm>
            <a:off x="257175" y="3694113"/>
            <a:ext cx="6283325" cy="4441825"/>
          </a:xfrm>
          <a:noFill/>
          <a:ln/>
        </p:spPr>
        <p:txBody>
          <a:bodyPr/>
          <a:lstStyle/>
          <a:p>
            <a:pPr eaLnBrk="1" hangingPunct="1"/>
            <a:r>
              <a:rPr lang="pt-BR" sz="800" smtClean="0"/>
              <a:t>HIDDEN SLIDE</a:t>
            </a:r>
          </a:p>
          <a:p>
            <a:pPr eaLnBrk="1" hangingPunct="1"/>
            <a:endParaRPr lang="pt-BR" sz="800" smtClean="0"/>
          </a:p>
          <a:p>
            <a:pPr eaLnBrk="1" hangingPunct="1"/>
            <a:r>
              <a:rPr lang="pt-BR" sz="800" smtClean="0"/>
              <a:t>Also refer to indvidual complaints mechanisms:</a:t>
            </a:r>
          </a:p>
          <a:p>
            <a:pPr eaLnBrk="1" hangingPunct="1"/>
            <a:endParaRPr lang="pt-BR" sz="800" smtClean="0"/>
          </a:p>
          <a:p>
            <a:pPr eaLnBrk="1" hangingPunct="1"/>
            <a:r>
              <a:rPr lang="pt-BR" sz="800" smtClean="0"/>
              <a:t>Treaty bodies – leads to decision</a:t>
            </a:r>
          </a:p>
          <a:p>
            <a:pPr eaLnBrk="1" hangingPunct="1"/>
            <a:r>
              <a:rPr lang="pt-BR" sz="800" smtClean="0"/>
              <a:t>Special procedures – urgent appeals, allegation letters</a:t>
            </a:r>
          </a:p>
          <a:p>
            <a:pPr eaLnBrk="1" hangingPunct="1"/>
            <a:endParaRPr lang="pt-BR" sz="800" smtClean="0"/>
          </a:p>
          <a:p>
            <a:pPr eaLnBrk="1" hangingPunct="1"/>
            <a:r>
              <a:rPr lang="pt-BR" sz="800" smtClean="0"/>
              <a:t>The ILO has a range of supervisory mechanisms, with the regular reporting mechanism being the Committee of Experts on the Application of Conventions and Recommendations, which consists of 20 jurists from around the world. For the 8 fundamental human rights Conventions, ratifying States are required to report every 2 years, and every 5 years on most other Conventions. These reports, along with any comments of trade unions and employers’ organizations, are examined by the Committee of Experts, which issues recommendations in the form of observations and direct requests. The observations then go to the tripartite Committee on the Application of Standards during the annual International Labour Conference. The Standards Committee discusses approximately 25 observations each year in the international forum, giving rise to conclusions. Most of the cases discussed relate to the 8 fundamental Conventions. There is also a standing tripartite committee that examines complaints of violations of freedom of association. Complaints can be brought to this body whether or not the country concerned has ratified the relevant Conventions, as the right to freedom of association is embedded in the ILO Constitution.  Workers’ and employers’ representatives can also bring representations of violations of Conventions to an ad hoc Governing Body tripartite Committee and can bring complaints to Governing Body, resulting in a Commission of Inquiry.</a:t>
            </a:r>
          </a:p>
          <a:p>
            <a:pPr eaLnBrk="1" hangingPunct="1"/>
            <a:endParaRPr lang="pt-BR" sz="800" smtClean="0"/>
          </a:p>
          <a:p>
            <a:pPr eaLnBrk="1" hangingPunct="1"/>
            <a:r>
              <a:rPr lang="pt-BR" sz="800" smtClean="0"/>
              <a:t>UNESCO Committee on Conventions and Recommendations (CR), which is a subsidiary organ of the Organization’s Executive Board, </a:t>
            </a:r>
            <a:r>
              <a:rPr lang="en-US" sz="800" smtClean="0"/>
              <a:t>examines in complete confidentiality communications relating to cases and questions concerning the exercise of human rights in UNESCO’s fields of competence. The mechanism is not treaty-based and a complaint may be made against any Member State of UNESCO. Its purpose is to seek a friendly solution to cases brought to the attention of the Organization. </a:t>
            </a:r>
          </a:p>
          <a:p>
            <a:pPr eaLnBrk="1" hangingPunct="1"/>
            <a:r>
              <a:rPr lang="en-US" sz="800" smtClean="0"/>
              <a:t>Since 2003 the Committee has been entrusted with the examination of State reports on the implementation of standard-setting instruments adopted by UNESCO’s General Conference. The CR considers reports on three conventions and eleven recommendations. The reports adopted by the Committee following its examination are submitted to the General Conference with the reports of Member Sates or (if so decided by the General Conference) the analytical summaries thereof, together with the Executive Board’s comments. Some UNESCO standard-setting instruments provide for a specific monitoring mechanism.  </a:t>
            </a:r>
          </a:p>
          <a:p>
            <a:pPr eaLnBrk="1" hangingPunct="1"/>
            <a:r>
              <a:rPr lang="pt-BR" sz="800" b="1" smtClean="0"/>
              <a:t>UPR </a:t>
            </a:r>
          </a:p>
          <a:p>
            <a:pPr eaLnBrk="1" hangingPunct="1">
              <a:spcBef>
                <a:spcPct val="0"/>
              </a:spcBef>
            </a:pPr>
            <a:r>
              <a:rPr lang="en-US" altLang="ja-JP" sz="800" smtClean="0">
                <a:cs typeface="ＭＳ Ｐゴシック"/>
              </a:rPr>
              <a:t>Review the fulfillment of the human rights obligations of all countries</a:t>
            </a:r>
          </a:p>
          <a:p>
            <a:pPr eaLnBrk="1" hangingPunct="1">
              <a:spcBef>
                <a:spcPct val="0"/>
              </a:spcBef>
            </a:pPr>
            <a:r>
              <a:rPr lang="en-US" altLang="ja-JP" sz="800" smtClean="0">
                <a:cs typeface="ＭＳ Ｐゴシック"/>
              </a:rPr>
              <a:t>All Member States will be reviewed within 4 years (48 States per year)</a:t>
            </a:r>
          </a:p>
          <a:p>
            <a:pPr eaLnBrk="1" hangingPunct="1">
              <a:spcBef>
                <a:spcPct val="0"/>
              </a:spcBef>
            </a:pPr>
            <a:r>
              <a:rPr lang="en-US" altLang="ja-JP" sz="800" smtClean="0">
                <a:cs typeface="ＭＳ Ｐゴシック"/>
              </a:rPr>
              <a:t>Review will be carried out by “peers” (groups of three Member States)</a:t>
            </a:r>
            <a:endParaRPr lang="ja-JP" altLang="en-US" sz="800" smtClean="0">
              <a:cs typeface="ＭＳ Ｐゴシック"/>
            </a:endParaRPr>
          </a:p>
          <a:p>
            <a:pPr eaLnBrk="1" hangingPunct="1">
              <a:spcBef>
                <a:spcPct val="0"/>
              </a:spcBef>
            </a:pPr>
            <a:r>
              <a:rPr lang="en-US" altLang="ja-JP" sz="800" b="1" smtClean="0">
                <a:cs typeface="ＭＳ Ｐゴシック"/>
              </a:rPr>
              <a:t>Treaty Bodies </a:t>
            </a:r>
          </a:p>
          <a:p>
            <a:pPr eaLnBrk="1" hangingPunct="1">
              <a:spcBef>
                <a:spcPct val="0"/>
              </a:spcBef>
              <a:buClr>
                <a:schemeClr val="tx1"/>
              </a:buClr>
            </a:pPr>
            <a:r>
              <a:rPr lang="en-US" altLang="ja-JP" sz="800" b="1" smtClean="0">
                <a:cs typeface="ＭＳ Ｐゴシック"/>
              </a:rPr>
              <a:t>Treaty bodies monitor and facilitate</a:t>
            </a:r>
            <a:r>
              <a:rPr lang="en-US" altLang="ja-JP" sz="800" smtClean="0">
                <a:cs typeface="ＭＳ Ｐゴシック"/>
              </a:rPr>
              <a:t> the implementation of the treaties through:</a:t>
            </a:r>
          </a:p>
          <a:p>
            <a:pPr eaLnBrk="1" hangingPunct="1">
              <a:spcBef>
                <a:spcPct val="0"/>
              </a:spcBef>
              <a:buClr>
                <a:schemeClr val="tx1"/>
              </a:buClr>
              <a:buSzPct val="80000"/>
              <a:buFont typeface="Wingdings" pitchFamily="2" charset="2"/>
              <a:buChar char="u"/>
            </a:pPr>
            <a:r>
              <a:rPr lang="en-US" altLang="ja-JP" sz="800" smtClean="0">
                <a:cs typeface="ＭＳ Ｐゴシック"/>
              </a:rPr>
              <a:t>Reviewing</a:t>
            </a:r>
            <a:r>
              <a:rPr lang="en-US" altLang="ja-JP" sz="800" b="1" smtClean="0">
                <a:cs typeface="ＭＳ Ｐゴシック"/>
              </a:rPr>
              <a:t> State Party reports</a:t>
            </a:r>
            <a:r>
              <a:rPr lang="en-US" altLang="ja-JP" sz="800" smtClean="0">
                <a:cs typeface="ＭＳ Ｐゴシック"/>
              </a:rPr>
              <a:t> and additional sources of information</a:t>
            </a:r>
          </a:p>
          <a:p>
            <a:pPr eaLnBrk="1" hangingPunct="1">
              <a:spcBef>
                <a:spcPct val="0"/>
              </a:spcBef>
              <a:buClr>
                <a:schemeClr val="tx1"/>
              </a:buClr>
              <a:buSzPct val="80000"/>
              <a:buFont typeface="Wingdings" pitchFamily="2" charset="2"/>
              <a:buChar char="u"/>
            </a:pPr>
            <a:r>
              <a:rPr lang="en-US" altLang="ja-JP" sz="800" smtClean="0">
                <a:cs typeface="ＭＳ Ｐゴシック"/>
              </a:rPr>
              <a:t>Adopting</a:t>
            </a:r>
            <a:r>
              <a:rPr lang="en-US" altLang="ja-JP" sz="800" b="1" smtClean="0">
                <a:cs typeface="ＭＳ Ｐゴシック"/>
              </a:rPr>
              <a:t> observations and recommendations</a:t>
            </a:r>
          </a:p>
          <a:p>
            <a:pPr eaLnBrk="1" hangingPunct="1">
              <a:spcBef>
                <a:spcPct val="0"/>
              </a:spcBef>
              <a:buClr>
                <a:schemeClr val="tx1"/>
              </a:buClr>
              <a:buSzPct val="80000"/>
              <a:buFont typeface="Wingdings" pitchFamily="2" charset="2"/>
              <a:buChar char="u"/>
            </a:pPr>
            <a:r>
              <a:rPr lang="en-US" altLang="ja-JP" sz="800" smtClean="0">
                <a:cs typeface="ＭＳ Ｐゴシック"/>
              </a:rPr>
              <a:t>Adopting</a:t>
            </a:r>
            <a:r>
              <a:rPr lang="en-US" altLang="ja-JP" sz="800" b="1" smtClean="0">
                <a:cs typeface="ＭＳ Ｐゴシック"/>
              </a:rPr>
              <a:t> General Comments</a:t>
            </a:r>
            <a:r>
              <a:rPr lang="en-US" altLang="ja-JP" sz="800" smtClean="0">
                <a:cs typeface="ＭＳ Ｐゴシック"/>
              </a:rPr>
              <a:t> on HR Standards contained in the treaty </a:t>
            </a:r>
          </a:p>
          <a:p>
            <a:pPr eaLnBrk="1" hangingPunct="1">
              <a:spcBef>
                <a:spcPct val="0"/>
              </a:spcBef>
              <a:buClr>
                <a:schemeClr val="tx1"/>
              </a:buClr>
              <a:buSzPct val="80000"/>
              <a:buFont typeface="Wingdings" pitchFamily="2" charset="2"/>
              <a:buChar char="u"/>
            </a:pPr>
            <a:r>
              <a:rPr lang="en-GB" altLang="ja-JP" sz="800" smtClean="0">
                <a:cs typeface="ＭＳ Ｐゴシック"/>
              </a:rPr>
              <a:t>Examining </a:t>
            </a:r>
            <a:r>
              <a:rPr lang="en-GB" altLang="ja-JP" sz="800" b="1" smtClean="0">
                <a:cs typeface="ＭＳ Ｐゴシック"/>
              </a:rPr>
              <a:t>individual complaints </a:t>
            </a:r>
            <a:r>
              <a:rPr lang="en-GB" altLang="ja-JP" sz="800" smtClean="0">
                <a:cs typeface="ＭＳ Ｐゴシック"/>
              </a:rPr>
              <a:t>(some of them)</a:t>
            </a:r>
          </a:p>
          <a:p>
            <a:pPr eaLnBrk="1" hangingPunct="1">
              <a:spcBef>
                <a:spcPct val="0"/>
              </a:spcBef>
              <a:buClr>
                <a:schemeClr val="tx1"/>
              </a:buClr>
              <a:buSzPct val="80000"/>
              <a:buFont typeface="Wingdings" pitchFamily="2" charset="2"/>
              <a:buChar char="u"/>
            </a:pPr>
            <a:r>
              <a:rPr lang="en-GB" altLang="ja-JP" sz="800" smtClean="0">
                <a:cs typeface="ＭＳ Ｐゴシック"/>
              </a:rPr>
              <a:t>Making </a:t>
            </a:r>
            <a:r>
              <a:rPr lang="en-GB" altLang="ja-JP" sz="800" b="1" smtClean="0">
                <a:cs typeface="ＭＳ Ｐゴシック"/>
              </a:rPr>
              <a:t>confidential inquiries </a:t>
            </a:r>
            <a:r>
              <a:rPr lang="en-GB" altLang="ja-JP" sz="800" smtClean="0">
                <a:cs typeface="ＭＳ Ｐゴシック"/>
              </a:rPr>
              <a:t>(some of them)</a:t>
            </a:r>
            <a:endParaRPr lang="en-US" altLang="ja-JP" sz="800" smtClean="0">
              <a:cs typeface="ＭＳ Ｐゴシック"/>
            </a:endParaRPr>
          </a:p>
          <a:p>
            <a:pPr eaLnBrk="1" hangingPunct="1">
              <a:spcBef>
                <a:spcPct val="0"/>
              </a:spcBef>
            </a:pPr>
            <a:r>
              <a:rPr lang="en-US" sz="800" smtClean="0"/>
              <a:t/>
            </a:r>
            <a:br>
              <a:rPr lang="en-US" sz="800" smtClean="0"/>
            </a:br>
            <a:r>
              <a:rPr lang="en-US" sz="800" smtClean="0"/>
              <a:t/>
            </a:r>
            <a:br>
              <a:rPr lang="en-US" sz="800" smtClean="0"/>
            </a:br>
            <a:endParaRPr lang="en-US" sz="80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p:cNvSpPr>
          <p:nvPr>
            <p:ph type="sldImg"/>
          </p:nvPr>
        </p:nvSpPr>
        <p:spPr>
          <a:xfrm>
            <a:off x="1555750" y="271463"/>
            <a:ext cx="3170238" cy="2378075"/>
          </a:xfrm>
          <a:ln/>
        </p:spPr>
      </p:sp>
      <p:sp>
        <p:nvSpPr>
          <p:cNvPr id="77826" name="Notes Placeholder 2"/>
          <p:cNvSpPr>
            <a:spLocks noGrp="1"/>
          </p:cNvSpPr>
          <p:nvPr>
            <p:ph type="body" idx="1"/>
          </p:nvPr>
        </p:nvSpPr>
        <p:spPr>
          <a:xfrm>
            <a:off x="330200" y="2838450"/>
            <a:ext cx="6210300" cy="7540625"/>
          </a:xfrm>
          <a:noFill/>
          <a:ln/>
        </p:spPr>
        <p:txBody>
          <a:bodyPr/>
          <a:lstStyle/>
          <a:p>
            <a:pPr eaLnBrk="1" hangingPunct="1"/>
            <a:r>
              <a:rPr lang="pt-BR" smtClean="0"/>
              <a:t>HIDDEN SLIDE</a:t>
            </a:r>
          </a:p>
          <a:p>
            <a:pPr eaLnBrk="1" hangingPunct="1"/>
            <a:r>
              <a:rPr lang="pt-BR" b="1" smtClean="0"/>
              <a:t>CONTINUATION OF NOTES TO PREVIOUS SLIDE</a:t>
            </a:r>
          </a:p>
          <a:p>
            <a:pPr eaLnBrk="1" hangingPunct="1">
              <a:spcBef>
                <a:spcPct val="0"/>
              </a:spcBef>
            </a:pPr>
            <a:endParaRPr lang="en-US" altLang="ja-JP" b="1" u="sng" smtClean="0">
              <a:cs typeface="ＭＳ Ｐゴシック"/>
            </a:endParaRPr>
          </a:p>
          <a:p>
            <a:pPr eaLnBrk="1" hangingPunct="1">
              <a:spcBef>
                <a:spcPct val="0"/>
              </a:spcBef>
            </a:pPr>
            <a:r>
              <a:rPr lang="en-US" altLang="ja-JP" b="1" u="sng" smtClean="0">
                <a:cs typeface="ＭＳ Ｐゴシック"/>
              </a:rPr>
              <a:t>Treaty-based mechanisms </a:t>
            </a:r>
            <a:r>
              <a:rPr lang="en-US" altLang="ja-JP" smtClean="0">
                <a:cs typeface="ＭＳ Ｐゴシック"/>
              </a:rPr>
              <a:t>are conventional bodies or committees whose mandates, roles and functions are established in international human rights treaties.</a:t>
            </a:r>
          </a:p>
          <a:p>
            <a:pPr eaLnBrk="1" hangingPunct="1">
              <a:spcBef>
                <a:spcPct val="0"/>
              </a:spcBef>
            </a:pPr>
            <a:r>
              <a:rPr lang="en-US" altLang="ja-JP" smtClean="0">
                <a:cs typeface="ＭＳ Ｐゴシック"/>
              </a:rPr>
              <a:t>The treaty bodies are committees of independent experts which monitor the implementation of the treaty by each Member State.</a:t>
            </a:r>
          </a:p>
          <a:p>
            <a:pPr eaLnBrk="1" hangingPunct="1">
              <a:spcBef>
                <a:spcPct val="0"/>
              </a:spcBef>
            </a:pPr>
            <a:r>
              <a:rPr lang="en-US" altLang="ja-JP" b="1" u="sng" smtClean="0">
                <a:cs typeface="ＭＳ Ｐゴシック"/>
              </a:rPr>
              <a:t>The examination of State reports</a:t>
            </a:r>
            <a:r>
              <a:rPr lang="en-US" altLang="ja-JP" smtClean="0">
                <a:cs typeface="ＭＳ Ｐゴシック"/>
              </a:rPr>
              <a:t> along with information from a variety of sources, including the UNCT and civil society organizations culminates in the adoption of concluding observations and recommendations. The State party is expected to take the necessary measures to implement these recommendations</a:t>
            </a:r>
          </a:p>
          <a:p>
            <a:pPr eaLnBrk="1" hangingPunct="1">
              <a:spcBef>
                <a:spcPct val="0"/>
              </a:spcBef>
            </a:pPr>
            <a:r>
              <a:rPr lang="en-US" altLang="ja-JP" b="1" u="sng" smtClean="0">
                <a:cs typeface="ＭＳ Ｐゴシック"/>
              </a:rPr>
              <a:t>The Concluding Observations and Recommendations </a:t>
            </a:r>
            <a:r>
              <a:rPr lang="en-US" altLang="ja-JP" smtClean="0">
                <a:cs typeface="ＭＳ Ｐゴシック"/>
              </a:rPr>
              <a:t>identify specific human rights concerns to help set priorities at the national level, which may provide a framework for joint action by Governments, UN agencies, NGOs and other partners. They are also a guiding reference and tools for programming, including the CCA/UNDAF processes</a:t>
            </a:r>
            <a:r>
              <a:rPr lang="en-US" altLang="ja-JP" b="1" u="sng" smtClean="0">
                <a:cs typeface="ＭＳ Ｐゴシック"/>
              </a:rPr>
              <a:t>. </a:t>
            </a:r>
            <a:endParaRPr lang="en-GB" altLang="ja-JP" b="1" u="sng" smtClean="0">
              <a:cs typeface="ＭＳ Ｐゴシック"/>
            </a:endParaRPr>
          </a:p>
          <a:p>
            <a:pPr eaLnBrk="1" hangingPunct="1">
              <a:spcBef>
                <a:spcPct val="0"/>
              </a:spcBef>
            </a:pPr>
            <a:r>
              <a:rPr lang="en-GB" altLang="ja-JP" b="1" u="sng" smtClean="0">
                <a:cs typeface="ＭＳ Ｐゴシック"/>
              </a:rPr>
              <a:t>The General Comments</a:t>
            </a:r>
            <a:r>
              <a:rPr lang="en-GB" altLang="ja-JP" smtClean="0">
                <a:cs typeface="ＭＳ Ｐゴシック"/>
              </a:rPr>
              <a:t> clarify the actual content of the human rights standards contained in a treaty. These comments provide more detailed guidance on what the international human rights standards mean in all phases of programming</a:t>
            </a:r>
            <a:r>
              <a:rPr lang="en-GB" altLang="ja-JP" b="1" u="sng" smtClean="0">
                <a:cs typeface="ＭＳ Ｐゴシック"/>
              </a:rPr>
              <a:t>.</a:t>
            </a:r>
            <a:r>
              <a:rPr lang="en-GB" altLang="ja-JP" smtClean="0">
                <a:cs typeface="ＭＳ Ｐゴシック"/>
              </a:rPr>
              <a:t> </a:t>
            </a:r>
          </a:p>
          <a:p>
            <a:pPr eaLnBrk="1" hangingPunct="1">
              <a:spcBef>
                <a:spcPct val="0"/>
              </a:spcBef>
            </a:pPr>
            <a:r>
              <a:rPr lang="en-GB" altLang="ja-JP" b="1" u="sng" smtClean="0">
                <a:cs typeface="ＭＳ Ｐゴシック"/>
              </a:rPr>
              <a:t>Individual complaints: </a:t>
            </a:r>
            <a:r>
              <a:rPr lang="en-US" altLang="ja-JP" smtClean="0">
                <a:cs typeface="ＭＳ Ｐゴシック"/>
              </a:rPr>
              <a:t>Some Treaty Bodies act as a quasi-judicial body examining individual cases of alleged violations. The Optional Protocols to CCPR and CEDAW, and optional clauses in CERD, CAT and the CMW provide for such procedures. The committees examine such complaints culminating in a final, non-binding decision that declares the complaint either inadmissible or admissible, and — in the latter case — issues an opinion on the merits (determining whether the complainant’s human rights have been violated)</a:t>
            </a:r>
          </a:p>
          <a:p>
            <a:pPr eaLnBrk="1" hangingPunct="1">
              <a:spcBef>
                <a:spcPct val="0"/>
              </a:spcBef>
            </a:pPr>
            <a:r>
              <a:rPr lang="en-GB" altLang="ja-JP" b="1" u="sng" smtClean="0">
                <a:cs typeface="ＭＳ Ｐゴシック"/>
              </a:rPr>
              <a:t>Confidential enquiries:</a:t>
            </a:r>
            <a:r>
              <a:rPr lang="en-GB" altLang="ja-JP" b="1" smtClean="0">
                <a:cs typeface="ＭＳ Ｐゴシック"/>
              </a:rPr>
              <a:t> </a:t>
            </a:r>
            <a:r>
              <a:rPr lang="en-US" altLang="ja-JP" smtClean="0">
                <a:cs typeface="ＭＳ Ｐゴシック"/>
              </a:rPr>
              <a:t>CAT and the Optional Protocol to CEDAW provide for a procedure of “suo moto” inquiry by the respective treaty bodies (also known as “inquiry of its own motion”). if the committees receive reliable and plausible information that torture or discrimination against women, respectively, is being systematically practiced in the territory of a State party, the treaty body may carry out a fact-finding mission to the country concerned, subject to approval by its Government. The CAT Committee has so far conducted six inquiries (Egypt, Mexico, Peru, Serbia and Montenegro, Sri Lanka, and Turkey). The CEDAW Committee has initiated an inquiry procedure concerning Mexico. </a:t>
            </a:r>
            <a:endParaRPr lang="en-GB" altLang="ja-JP" smtClean="0">
              <a:cs typeface="ＭＳ Ｐゴシック"/>
            </a:endParaRPr>
          </a:p>
          <a:p>
            <a:pPr eaLnBrk="1" hangingPunct="1">
              <a:spcAft>
                <a:spcPts val="600"/>
              </a:spcAft>
            </a:pPr>
            <a:endParaRPr lang="en-US" altLang="ja-JP" smtClean="0">
              <a:cs typeface="ＭＳ Ｐゴシック"/>
            </a:endParaRPr>
          </a:p>
        </p:txBody>
      </p:sp>
      <p:sp>
        <p:nvSpPr>
          <p:cNvPr id="77827" name="Slide Number Placeholder 3"/>
          <p:cNvSpPr>
            <a:spLocks noGrp="1"/>
          </p:cNvSpPr>
          <p:nvPr>
            <p:ph type="sldNum" sz="quarter" idx="5"/>
          </p:nvPr>
        </p:nvSpPr>
        <p:spPr>
          <a:noFill/>
        </p:spPr>
        <p:txBody>
          <a:bodyPr/>
          <a:lstStyle/>
          <a:p>
            <a:fld id="{D1AD27E2-3FA4-4A4B-BD1D-49D24DB1A4B9}" type="slidenum">
              <a:rPr lang="en-US" smtClean="0"/>
              <a:pPr/>
              <a:t>30</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a:ln/>
        </p:spPr>
      </p:sp>
      <p:sp>
        <p:nvSpPr>
          <p:cNvPr id="22530" name="Rectangle 3"/>
          <p:cNvSpPr>
            <a:spLocks noGrp="1" noChangeArrowheads="1"/>
          </p:cNvSpPr>
          <p:nvPr>
            <p:ph type="body" idx="1"/>
          </p:nvPr>
        </p:nvSpPr>
        <p:spPr>
          <a:noFill/>
          <a:ln/>
        </p:spPr>
        <p:txBody>
          <a:bodyPr/>
          <a:lstStyle/>
          <a:p>
            <a:pPr eaLnBrk="1" hangingPunct="1">
              <a:spcBef>
                <a:spcPct val="0"/>
              </a:spcBef>
            </a:pPr>
            <a:r>
              <a:rPr lang="en-GB" altLang="ja-JP" sz="800" smtClean="0">
                <a:cs typeface="ＭＳ Ｐゴシック"/>
              </a:rPr>
              <a:t>[Animation!] Click to show the UN logo and pause and ask:</a:t>
            </a:r>
          </a:p>
          <a:p>
            <a:pPr eaLnBrk="1" hangingPunct="1">
              <a:spcBef>
                <a:spcPct val="0"/>
              </a:spcBef>
            </a:pPr>
            <a:endParaRPr lang="en-GB" altLang="ja-JP" sz="800" smtClean="0">
              <a:cs typeface="ＭＳ Ｐゴシック"/>
            </a:endParaRPr>
          </a:p>
          <a:p>
            <a:pPr eaLnBrk="1" hangingPunct="1">
              <a:spcBef>
                <a:spcPct val="0"/>
              </a:spcBef>
            </a:pPr>
            <a:r>
              <a:rPr lang="en-US" altLang="ja-JP" sz="800" smtClean="0">
                <a:cs typeface="ＭＳ Ｐゴシック"/>
              </a:rPr>
              <a:t>“When was the responsibility to integrate human rights into the work of the agencies and programmes of the system introduced?”</a:t>
            </a:r>
          </a:p>
          <a:p>
            <a:pPr eaLnBrk="1" hangingPunct="1">
              <a:spcBef>
                <a:spcPct val="0"/>
              </a:spcBef>
            </a:pPr>
            <a:r>
              <a:rPr lang="en-GB" altLang="ja-JP" sz="800" smtClean="0">
                <a:cs typeface="ＭＳ Ｐゴシック"/>
              </a:rPr>
              <a:t>(you will get all kinds of responses – 1997 SG Reform, 1993 Vienna Conference, 2000 Millennium Summit, 1948 UDHR, 1919 ILO Constitution etc etc).</a:t>
            </a:r>
            <a:endParaRPr lang="en-US" altLang="ja-JP" sz="800" smtClean="0">
              <a:cs typeface="ＭＳ Ｐゴシック"/>
            </a:endParaRPr>
          </a:p>
          <a:p>
            <a:pPr eaLnBrk="1" hangingPunct="1">
              <a:spcBef>
                <a:spcPct val="0"/>
              </a:spcBef>
            </a:pPr>
            <a:r>
              <a:rPr lang="en-US" altLang="ja-JP" sz="800" smtClean="0">
                <a:cs typeface="ＭＳ Ｐゴシック"/>
              </a:rPr>
              <a:t>Answer: 1945.  It was, and remains a principal purpose of the entire UN  family of organizations.</a:t>
            </a:r>
          </a:p>
          <a:p>
            <a:pPr eaLnBrk="1" hangingPunct="1">
              <a:spcBef>
                <a:spcPct val="0"/>
              </a:spcBef>
            </a:pPr>
            <a:endParaRPr lang="en-US" altLang="ja-JP" sz="800" smtClean="0">
              <a:cs typeface="ＭＳ Ｐゴシック"/>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ChangeArrowheads="1" noTextEdit="1"/>
          </p:cNvSpPr>
          <p:nvPr>
            <p:ph type="sldImg"/>
          </p:nvPr>
        </p:nvSpPr>
        <p:spPr>
          <a:ln/>
        </p:spPr>
      </p:sp>
      <p:sp>
        <p:nvSpPr>
          <p:cNvPr id="79874" name="Rectangle 3"/>
          <p:cNvSpPr>
            <a:spLocks noGrp="1" noChangeArrowheads="1"/>
          </p:cNvSpPr>
          <p:nvPr>
            <p:ph type="body" idx="1"/>
          </p:nvPr>
        </p:nvSpPr>
        <p:spPr>
          <a:noFill/>
          <a:ln/>
        </p:spPr>
        <p:txBody>
          <a:bodyPr/>
          <a:lstStyle/>
          <a:p>
            <a:pPr eaLnBrk="1" hangingPunct="1">
              <a:spcBef>
                <a:spcPct val="0"/>
              </a:spcBef>
            </a:pPr>
            <a:endParaRPr lang="ja-JP" altLang="ja-JP" smtClean="0">
              <a:cs typeface="ＭＳ Ｐゴシック"/>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ChangeArrowheads="1" noTextEdit="1"/>
          </p:cNvSpPr>
          <p:nvPr>
            <p:ph type="sldImg"/>
          </p:nvPr>
        </p:nvSpPr>
        <p:spPr>
          <a:ln/>
        </p:spPr>
      </p:sp>
      <p:sp>
        <p:nvSpPr>
          <p:cNvPr id="81922" name="Rectangle 3"/>
          <p:cNvSpPr>
            <a:spLocks noGrp="1" noChangeArrowheads="1"/>
          </p:cNvSpPr>
          <p:nvPr>
            <p:ph type="body" idx="1"/>
          </p:nvPr>
        </p:nvSpPr>
        <p:spPr>
          <a:noFill/>
          <a:ln/>
        </p:spPr>
        <p:txBody>
          <a:bodyPr/>
          <a:lstStyle/>
          <a:p>
            <a:pPr eaLnBrk="1" hangingPunct="1">
              <a:spcBef>
                <a:spcPct val="0"/>
              </a:spcBef>
            </a:pPr>
            <a:endParaRPr lang="ja-JP" altLang="ja-JP" smtClean="0">
              <a:cs typeface="ＭＳ Ｐゴシック"/>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Rot="1" noChangeAspect="1" noChangeArrowheads="1" noTextEdit="1"/>
          </p:cNvSpPr>
          <p:nvPr>
            <p:ph type="sldImg"/>
          </p:nvPr>
        </p:nvSpPr>
        <p:spPr>
          <a:ln/>
        </p:spPr>
      </p:sp>
      <p:sp>
        <p:nvSpPr>
          <p:cNvPr id="83970" name="Rectangle 3"/>
          <p:cNvSpPr>
            <a:spLocks noGrp="1" noChangeArrowheads="1"/>
          </p:cNvSpPr>
          <p:nvPr>
            <p:ph type="body" idx="1"/>
          </p:nvPr>
        </p:nvSpPr>
        <p:spPr>
          <a:noFill/>
          <a:ln/>
        </p:spPr>
        <p:txBody>
          <a:bodyPr/>
          <a:lstStyle/>
          <a:p>
            <a:r>
              <a:rPr lang="en-US" sz="800" smtClean="0"/>
              <a:t>HIDDEN SLIDE</a:t>
            </a:r>
          </a:p>
          <a:p>
            <a:endParaRPr lang="en-US" sz="800" smtClean="0"/>
          </a:p>
          <a:p>
            <a:r>
              <a:rPr lang="en-US" sz="800" smtClean="0"/>
              <a:t>The resource person can also provide excerpts from the report itself to provide examples.</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AF97D5E7-FFB5-4BD4-895F-4EA9911733C8}" type="slidenum">
              <a:rPr lang="en-US" altLang="ja-JP" sz="1200">
                <a:cs typeface="Arial" charset="0"/>
              </a:rPr>
              <a:pPr algn="r"/>
              <a:t>34</a:t>
            </a:fld>
            <a:endParaRPr lang="en-US" altLang="ja-JP" sz="1200">
              <a:cs typeface="Arial" charset="0"/>
            </a:endParaRPr>
          </a:p>
        </p:txBody>
      </p:sp>
      <p:sp>
        <p:nvSpPr>
          <p:cNvPr id="86018"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85C1350D-E1C9-4D5E-ABFA-F4DDBBB9B5CC}" type="slidenum">
              <a:rPr lang="en-US" altLang="ja-JP" sz="1200">
                <a:cs typeface="Arial" charset="0"/>
              </a:rPr>
              <a:pPr algn="r"/>
              <a:t>34</a:t>
            </a:fld>
            <a:endParaRPr lang="en-US" altLang="ja-JP" sz="1200">
              <a:cs typeface="Arial" charset="0"/>
            </a:endParaRPr>
          </a:p>
        </p:txBody>
      </p:sp>
      <p:sp>
        <p:nvSpPr>
          <p:cNvPr id="86019" name="Rectangle 2"/>
          <p:cNvSpPr>
            <a:spLocks noGrp="1" noRot="1" noChangeAspect="1" noChangeArrowheads="1" noTextEdit="1"/>
          </p:cNvSpPr>
          <p:nvPr>
            <p:ph type="sldImg"/>
          </p:nvPr>
        </p:nvSpPr>
        <p:spPr>
          <a:xfrm>
            <a:off x="931863" y="739775"/>
            <a:ext cx="4938712" cy="3703638"/>
          </a:xfrm>
          <a:ln/>
        </p:spPr>
      </p:sp>
      <p:sp>
        <p:nvSpPr>
          <p:cNvPr id="86020" name="Rectangle 3"/>
          <p:cNvSpPr>
            <a:spLocks noGrp="1" noChangeArrowheads="1"/>
          </p:cNvSpPr>
          <p:nvPr>
            <p:ph type="body" idx="1"/>
          </p:nvPr>
        </p:nvSpPr>
        <p:spPr>
          <a:xfrm>
            <a:off x="847725" y="4579938"/>
            <a:ext cx="5102225" cy="5294312"/>
          </a:xfrm>
          <a:noFill/>
          <a:ln/>
        </p:spPr>
        <p:txBody>
          <a:bodyPr/>
          <a:lstStyle/>
          <a:p>
            <a:pPr eaLnBrk="1" hangingPunct="1">
              <a:spcBef>
                <a:spcPct val="0"/>
              </a:spcBef>
            </a:pPr>
            <a:r>
              <a:rPr lang="en-US" altLang="ja-JP" sz="700" b="1" u="sng" smtClean="0">
                <a:cs typeface="ＭＳ Ｐゴシック"/>
              </a:rPr>
              <a:t>Treaty-based mechanisms </a:t>
            </a:r>
            <a:r>
              <a:rPr lang="en-US" altLang="ja-JP" sz="700" smtClean="0">
                <a:cs typeface="ＭＳ Ｐゴシック"/>
              </a:rPr>
              <a:t>are conventional bodies or committees whose mandates, roles and functions are established in international human rights treaties.</a:t>
            </a:r>
          </a:p>
          <a:p>
            <a:pPr eaLnBrk="1" hangingPunct="1">
              <a:spcBef>
                <a:spcPct val="0"/>
              </a:spcBef>
            </a:pPr>
            <a:r>
              <a:rPr lang="en-US" altLang="ja-JP" sz="700" smtClean="0">
                <a:cs typeface="ＭＳ Ｐゴシック"/>
              </a:rPr>
              <a:t>The treaty bodies are committees of independent experts which monitor the implementation of the treaty by each Member State.</a:t>
            </a:r>
          </a:p>
          <a:p>
            <a:pPr eaLnBrk="1" hangingPunct="1">
              <a:spcBef>
                <a:spcPct val="0"/>
              </a:spcBef>
            </a:pPr>
            <a:r>
              <a:rPr lang="en-US" altLang="ja-JP" sz="700" b="1" u="sng" smtClean="0">
                <a:cs typeface="ＭＳ Ｐゴシック"/>
              </a:rPr>
              <a:t>The examination of State reports</a:t>
            </a:r>
            <a:r>
              <a:rPr lang="en-US" altLang="ja-JP" sz="700" smtClean="0">
                <a:cs typeface="ＭＳ Ｐゴシック"/>
              </a:rPr>
              <a:t> along with information from a variety of sources, including the UNCT and civil society organizations culminates in the adoption of concluding observations and recommendations. The State party is expected to take the necessary measures to implement these recommendations</a:t>
            </a:r>
          </a:p>
          <a:p>
            <a:pPr eaLnBrk="1" hangingPunct="1">
              <a:spcBef>
                <a:spcPct val="0"/>
              </a:spcBef>
            </a:pPr>
            <a:r>
              <a:rPr lang="en-US" altLang="ja-JP" sz="700" b="1" u="sng" smtClean="0">
                <a:cs typeface="ＭＳ Ｐゴシック"/>
              </a:rPr>
              <a:t>The Concluding Observations and Recommendations </a:t>
            </a:r>
            <a:r>
              <a:rPr lang="en-US" altLang="ja-JP" sz="700" smtClean="0">
                <a:cs typeface="ＭＳ Ｐゴシック"/>
              </a:rPr>
              <a:t>identify specific human rights concerns to help set priorities at the national level, which may provide a framework for joint action by Governments, UN agencies, NGOs and other partners. They are also a guiding reference and tools for programming, including the CCA/UNDAF processes</a:t>
            </a:r>
            <a:r>
              <a:rPr lang="en-US" altLang="ja-JP" sz="700" b="1" u="sng" smtClean="0">
                <a:cs typeface="ＭＳ Ｐゴシック"/>
              </a:rPr>
              <a:t>. </a:t>
            </a:r>
            <a:endParaRPr lang="en-GB" altLang="ja-JP" sz="700" b="1" u="sng" smtClean="0">
              <a:cs typeface="ＭＳ Ｐゴシック"/>
            </a:endParaRPr>
          </a:p>
          <a:p>
            <a:pPr eaLnBrk="1" hangingPunct="1">
              <a:spcBef>
                <a:spcPct val="0"/>
              </a:spcBef>
            </a:pPr>
            <a:r>
              <a:rPr lang="en-GB" altLang="ja-JP" sz="700" b="1" u="sng" smtClean="0">
                <a:cs typeface="ＭＳ Ｐゴシック"/>
              </a:rPr>
              <a:t>The General Comments</a:t>
            </a:r>
            <a:r>
              <a:rPr lang="en-GB" altLang="ja-JP" sz="700" smtClean="0">
                <a:cs typeface="ＭＳ Ｐゴシック"/>
              </a:rPr>
              <a:t> clarify the actual content of the human rights standards contained in a treaty. These comments provide more detailed guidance on what the international human rights standards mean in all phases of programming</a:t>
            </a:r>
            <a:r>
              <a:rPr lang="en-GB" altLang="ja-JP" sz="700" b="1" u="sng" smtClean="0">
                <a:cs typeface="ＭＳ Ｐゴシック"/>
              </a:rPr>
              <a:t>.</a:t>
            </a:r>
            <a:r>
              <a:rPr lang="en-GB" altLang="ja-JP" sz="700" smtClean="0">
                <a:cs typeface="ＭＳ Ｐゴシック"/>
              </a:rPr>
              <a:t> </a:t>
            </a:r>
          </a:p>
          <a:p>
            <a:pPr eaLnBrk="1" hangingPunct="1">
              <a:spcBef>
                <a:spcPct val="0"/>
              </a:spcBef>
            </a:pPr>
            <a:r>
              <a:rPr lang="en-GB" altLang="ja-JP" sz="700" b="1" u="sng" smtClean="0">
                <a:cs typeface="ＭＳ Ｐゴシック"/>
              </a:rPr>
              <a:t>Individual complaints: </a:t>
            </a:r>
            <a:r>
              <a:rPr lang="en-US" altLang="ja-JP" sz="700" smtClean="0">
                <a:cs typeface="ＭＳ Ｐゴシック"/>
              </a:rPr>
              <a:t>Some Treaty Bodies act as a quasi-judicial body examining individual cases of alleged violations. The Optional Protocols to CCPR and CEDAW, and optional clauses in CERD, CAT and the CMW provide for such procedures. The committees examine such complaints culminating in a final, non-binding decision that declares the complaint either inadmissible or admissible, and — in the latter case — issues an opinion on the merits (determining whether the complainant’s human rights have been violated)</a:t>
            </a:r>
          </a:p>
          <a:p>
            <a:pPr eaLnBrk="1" hangingPunct="1">
              <a:spcBef>
                <a:spcPct val="0"/>
              </a:spcBef>
            </a:pPr>
            <a:r>
              <a:rPr lang="en-GB" altLang="ja-JP" sz="700" b="1" u="sng" smtClean="0">
                <a:cs typeface="ＭＳ Ｐゴシック"/>
              </a:rPr>
              <a:t>Confidential enquiries:</a:t>
            </a:r>
            <a:r>
              <a:rPr lang="en-GB" altLang="ja-JP" sz="700" b="1" smtClean="0">
                <a:cs typeface="ＭＳ Ｐゴシック"/>
              </a:rPr>
              <a:t> </a:t>
            </a:r>
            <a:r>
              <a:rPr lang="en-US" altLang="ja-JP" sz="700" smtClean="0">
                <a:cs typeface="ＭＳ Ｐゴシック"/>
              </a:rPr>
              <a:t>CAT and the Optional Protocol to CEDAW provide for a procedure of “suo moto” inquiry by the respective treaty bodies (also known as “inquiry of its own motion”). if the committees receive reliable and plausible information that torture or discrimination against women, respectively, is being systematically practiced in the territory of a State party, the treaty body may carry out a fact-finding mission to the country concerned, subject to approval by its Government. The CAT Committee has so far conducted six inquiries (Egypt, Mexico, Peru, Serbia and Montenegro, Sri Lanka, and Turkey). The CEDAW Committee has initiated an inquiry procedure concerning Mexico. </a:t>
            </a:r>
            <a:endParaRPr lang="en-GB" altLang="ja-JP" sz="700" smtClean="0">
              <a:cs typeface="ＭＳ Ｐゴシック"/>
            </a:endParaRPr>
          </a:p>
          <a:p>
            <a:pPr eaLnBrk="1" hangingPunct="1">
              <a:spcBef>
                <a:spcPct val="0"/>
              </a:spcBef>
            </a:pPr>
            <a:endParaRPr lang="en-GB" altLang="ja-JP" sz="700" u="sng" smtClean="0">
              <a:cs typeface="ＭＳ Ｐゴシック"/>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2F21E846-F4CD-4555-AD29-14C074992D9F}" type="slidenum">
              <a:rPr lang="en-US" altLang="ja-JP" sz="1200">
                <a:cs typeface="Arial" charset="0"/>
              </a:rPr>
              <a:pPr algn="r"/>
              <a:t>35</a:t>
            </a:fld>
            <a:endParaRPr lang="en-US" altLang="ja-JP" sz="1200">
              <a:cs typeface="Arial" charset="0"/>
            </a:endParaRPr>
          </a:p>
        </p:txBody>
      </p:sp>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ln/>
        </p:spPr>
        <p:txBody>
          <a:bodyPr/>
          <a:lstStyle/>
          <a:p>
            <a:pPr marL="228600" indent="-228600" eaLnBrk="1" hangingPunct="1">
              <a:spcBef>
                <a:spcPct val="0"/>
              </a:spcBef>
            </a:pPr>
            <a:r>
              <a:rPr lang="en-US" altLang="zh-CN" sz="800" b="1" smtClean="0">
                <a:cs typeface="宋体"/>
              </a:rPr>
              <a:t>List update as per April 2009 (see http://www2.ohchr.org/english/bodies/chr/special/index.htm)</a:t>
            </a:r>
          </a:p>
          <a:p>
            <a:pPr marL="228600" indent="-228600" eaLnBrk="1" hangingPunct="1">
              <a:spcBef>
                <a:spcPct val="0"/>
              </a:spcBef>
            </a:pPr>
            <a:endParaRPr lang="en-US" altLang="zh-CN" sz="800" b="1" smtClean="0">
              <a:cs typeface="宋体"/>
            </a:endParaRPr>
          </a:p>
          <a:p>
            <a:pPr marL="228600" indent="-228600" eaLnBrk="1" hangingPunct="1">
              <a:spcBef>
                <a:spcPct val="0"/>
              </a:spcBef>
            </a:pPr>
            <a:r>
              <a:rPr lang="en-US" altLang="zh-CN" sz="800" b="1" smtClean="0">
                <a:cs typeface="宋体"/>
              </a:rPr>
              <a:t>“Special procedures” is </a:t>
            </a:r>
            <a:r>
              <a:rPr lang="en-US" altLang="zh-CN" sz="800" smtClean="0">
                <a:cs typeface="宋体"/>
              </a:rPr>
              <a:t>the general name given to the mechanisms assumed by the Human Rights Council to address either specific country situations or thematic issues in all parts of the world. Currently, there are 33 </a:t>
            </a:r>
            <a:r>
              <a:rPr lang="en-US" altLang="zh-CN" sz="800" smtClean="0">
                <a:cs typeface="宋体"/>
                <a:hlinkClick r:id="rId3"/>
              </a:rPr>
              <a:t>thematic</a:t>
            </a:r>
            <a:r>
              <a:rPr lang="en-US" altLang="zh-CN" sz="800" smtClean="0">
                <a:cs typeface="宋体"/>
              </a:rPr>
              <a:t> and 8 </a:t>
            </a:r>
            <a:r>
              <a:rPr lang="en-US" altLang="zh-CN" sz="800" smtClean="0">
                <a:cs typeface="宋体"/>
                <a:hlinkClick r:id="rId4"/>
              </a:rPr>
              <a:t>country</a:t>
            </a:r>
            <a:r>
              <a:rPr lang="en-US" altLang="zh-CN" sz="800" smtClean="0">
                <a:cs typeface="宋体"/>
              </a:rPr>
              <a:t> mandates in place. OHCHR provides these mechanisms with personnel and logistical assistance to aid them in the discharge of their mandates. </a:t>
            </a:r>
            <a:br>
              <a:rPr lang="en-US" altLang="zh-CN" sz="800" smtClean="0">
                <a:cs typeface="宋体"/>
              </a:rPr>
            </a:br>
            <a:endParaRPr lang="en-US" altLang="zh-CN" sz="800" smtClean="0">
              <a:cs typeface="宋体"/>
            </a:endParaRPr>
          </a:p>
          <a:p>
            <a:pPr marL="228600" indent="-228600" eaLnBrk="1" hangingPunct="1">
              <a:spcBef>
                <a:spcPct val="0"/>
              </a:spcBef>
            </a:pPr>
            <a:r>
              <a:rPr lang="en-US" altLang="zh-CN" sz="800" smtClean="0">
                <a:cs typeface="宋体"/>
              </a:rPr>
              <a:t>Although the mandates given to special procedure mechanisms vary, they usually are to examine, monitor, advise, and publicly report on human rights situations in specific countries or territories, known as </a:t>
            </a:r>
            <a:r>
              <a:rPr lang="en-US" altLang="zh-CN" sz="800" b="1" smtClean="0">
                <a:cs typeface="宋体"/>
              </a:rPr>
              <a:t>country mandates</a:t>
            </a:r>
            <a:r>
              <a:rPr lang="en-US" altLang="zh-CN" sz="800" smtClean="0">
                <a:cs typeface="宋体"/>
              </a:rPr>
              <a:t>, or on major phenomena of human rights violations worldwide, known as </a:t>
            </a:r>
            <a:r>
              <a:rPr lang="en-US" altLang="zh-CN" sz="800" b="1" smtClean="0">
                <a:cs typeface="宋体"/>
              </a:rPr>
              <a:t>thematic mandates</a:t>
            </a:r>
            <a:r>
              <a:rPr lang="en-US" altLang="zh-CN" sz="800" smtClean="0">
                <a:cs typeface="宋体"/>
              </a:rPr>
              <a:t>.. </a:t>
            </a:r>
          </a:p>
          <a:p>
            <a:pPr marL="228600" indent="-228600" eaLnBrk="1" hangingPunct="1">
              <a:spcBef>
                <a:spcPct val="0"/>
              </a:spcBef>
            </a:pPr>
            <a:endParaRPr lang="en-US" altLang="zh-CN" sz="800" smtClean="0">
              <a:cs typeface="宋体"/>
            </a:endParaRPr>
          </a:p>
          <a:p>
            <a:pPr marL="228600" indent="-228600" eaLnBrk="1" hangingPunct="1">
              <a:spcBef>
                <a:spcPct val="0"/>
              </a:spcBef>
            </a:pPr>
            <a:r>
              <a:rPr lang="en-US" altLang="zh-CN" sz="800" smtClean="0">
                <a:cs typeface="宋体"/>
              </a:rPr>
              <a:t>Special procedures are either an individual (called “Special Rapporteur”, “Special Representative of the Secretary-General”, “Representative of the Secretary-General” or “Independent Expert”) or a working group usually composed of five members. The mandates of the special procedures are established and defined by the resolution creating them. Mandate-holders of the special procedures serve in their personal capacity, and do not receive salaries or any other financial retribution for their work. The independent status of the mandate-holders is crucial in order to be able to fulfill their functions in all impartiality. </a:t>
            </a:r>
          </a:p>
        </p:txBody>
      </p:sp>
      <p:sp>
        <p:nvSpPr>
          <p:cNvPr id="88068" name="Slide Number Placeholder 3"/>
          <p:cNvSpPr txBox="1">
            <a:spLocks noGrp="1"/>
          </p:cNvSpPr>
          <p:nvPr/>
        </p:nvSpPr>
        <p:spPr bwMode="auto">
          <a:xfrm>
            <a:off x="3851275" y="9378950"/>
            <a:ext cx="2944813" cy="493713"/>
          </a:xfrm>
          <a:prstGeom prst="rect">
            <a:avLst/>
          </a:prstGeom>
          <a:noFill/>
          <a:ln w="9525">
            <a:noFill/>
            <a:miter lim="800000"/>
            <a:headEnd/>
            <a:tailEnd/>
          </a:ln>
        </p:spPr>
        <p:txBody>
          <a:bodyPr anchor="b"/>
          <a:lstStyle/>
          <a:p>
            <a:pPr algn="r"/>
            <a:fld id="{E2AEB91E-3ED0-451E-98E1-1A6C00EF5F87}" type="slidenum">
              <a:rPr lang="en-US" altLang="ja-JP" sz="1200">
                <a:cs typeface="Arial" charset="0"/>
              </a:rPr>
              <a:pPr algn="r"/>
              <a:t>35</a:t>
            </a:fld>
            <a:endParaRPr lang="en-US" altLang="ja-JP" sz="1200">
              <a:cs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CBC0F201-C684-4D4E-9483-4E3EE8035133}" type="slidenum">
              <a:rPr lang="en-US" altLang="ja-JP" sz="1200">
                <a:cs typeface="Arial" charset="0"/>
              </a:rPr>
              <a:pPr algn="r"/>
              <a:t>36</a:t>
            </a:fld>
            <a:endParaRPr lang="en-US" altLang="ja-JP" sz="1200">
              <a:cs typeface="Arial" charset="0"/>
            </a:endParaRPr>
          </a:p>
        </p:txBody>
      </p:sp>
      <p:sp>
        <p:nvSpPr>
          <p:cNvPr id="90114"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7B4C7457-082D-4B70-9AC8-06DF384FAF61}" type="slidenum">
              <a:rPr lang="en-US" altLang="ja-JP" sz="1200">
                <a:cs typeface="Arial" charset="0"/>
              </a:rPr>
              <a:pPr algn="r"/>
              <a:t>36</a:t>
            </a:fld>
            <a:endParaRPr lang="en-US" altLang="ja-JP" sz="1200">
              <a:cs typeface="Arial" charset="0"/>
            </a:endParaRPr>
          </a:p>
        </p:txBody>
      </p:sp>
      <p:sp>
        <p:nvSpPr>
          <p:cNvPr id="90115" name="Rectangle 2"/>
          <p:cNvSpPr>
            <a:spLocks noGrp="1" noRot="1" noChangeAspect="1" noChangeArrowheads="1" noTextEdit="1"/>
          </p:cNvSpPr>
          <p:nvPr>
            <p:ph type="sldImg"/>
          </p:nvPr>
        </p:nvSpPr>
        <p:spPr>
          <a:xfrm>
            <a:off x="931863" y="739775"/>
            <a:ext cx="4938712" cy="3703638"/>
          </a:xfrm>
          <a:ln/>
        </p:spPr>
      </p:sp>
      <p:sp>
        <p:nvSpPr>
          <p:cNvPr id="76804" name="Rectangle 3"/>
          <p:cNvSpPr>
            <a:spLocks noGrp="1" noChangeArrowheads="1"/>
          </p:cNvSpPr>
          <p:nvPr>
            <p:ph type="body" idx="1"/>
          </p:nvPr>
        </p:nvSpPr>
        <p:spPr>
          <a:xfrm>
            <a:off x="231775" y="4579938"/>
            <a:ext cx="6334125" cy="4868862"/>
          </a:xfrm>
          <a:ln/>
        </p:spPr>
        <p:txBody>
          <a:bodyPr/>
          <a:lstStyle/>
          <a:p>
            <a:pPr eaLnBrk="1" hangingPunct="1">
              <a:lnSpc>
                <a:spcPct val="80000"/>
              </a:lnSpc>
              <a:spcBef>
                <a:spcPct val="0"/>
              </a:spcBef>
              <a:defRPr/>
            </a:pPr>
            <a:r>
              <a:rPr lang="en-US" altLang="ja-JP" sz="700" b="1" dirty="0" smtClean="0">
                <a:latin typeface="+mn-lt"/>
              </a:rPr>
              <a:t>UNCT can support the reporting process:</a:t>
            </a:r>
          </a:p>
          <a:p>
            <a:pPr eaLnBrk="1" hangingPunct="1">
              <a:lnSpc>
                <a:spcPct val="80000"/>
              </a:lnSpc>
              <a:spcBef>
                <a:spcPct val="0"/>
              </a:spcBef>
              <a:defRPr/>
            </a:pPr>
            <a:r>
              <a:rPr lang="en-US" altLang="ja-JP" sz="700" dirty="0" smtClean="0">
                <a:latin typeface="+mn-lt"/>
              </a:rPr>
              <a:t>In the case of Treaty Bodies, both State reports and Shadow Reports</a:t>
            </a:r>
          </a:p>
          <a:p>
            <a:pPr eaLnBrk="1" hangingPunct="1">
              <a:lnSpc>
                <a:spcPct val="80000"/>
              </a:lnSpc>
              <a:spcBef>
                <a:spcPct val="0"/>
              </a:spcBef>
              <a:defRPr/>
            </a:pPr>
            <a:r>
              <a:rPr lang="en-US" altLang="ja-JP" sz="700" dirty="0" smtClean="0">
                <a:latin typeface="+mn-lt"/>
              </a:rPr>
              <a:t>In the case of the UPR the State Party Report and civil society reports</a:t>
            </a:r>
          </a:p>
          <a:p>
            <a:pPr eaLnBrk="1" hangingPunct="1">
              <a:lnSpc>
                <a:spcPct val="80000"/>
              </a:lnSpc>
              <a:spcBef>
                <a:spcPct val="0"/>
              </a:spcBef>
              <a:defRPr/>
            </a:pPr>
            <a:r>
              <a:rPr lang="en-US" altLang="ja-JP" sz="700" dirty="0" smtClean="0">
                <a:latin typeface="+mn-lt"/>
              </a:rPr>
              <a:t>Not applicable for Special Procedures</a:t>
            </a:r>
          </a:p>
          <a:p>
            <a:pPr eaLnBrk="1" hangingPunct="1">
              <a:lnSpc>
                <a:spcPct val="80000"/>
              </a:lnSpc>
              <a:spcBef>
                <a:spcPct val="0"/>
              </a:spcBef>
              <a:defRPr/>
            </a:pPr>
            <a:r>
              <a:rPr lang="en-US" altLang="ja-JP" sz="700" b="1" dirty="0" smtClean="0">
                <a:latin typeface="+mn-lt"/>
              </a:rPr>
              <a:t>UNCT can provide its own inputs to the mechanisms: </a:t>
            </a:r>
          </a:p>
          <a:p>
            <a:pPr eaLnBrk="1" hangingPunct="1">
              <a:lnSpc>
                <a:spcPct val="80000"/>
              </a:lnSpc>
              <a:spcBef>
                <a:spcPct val="0"/>
              </a:spcBef>
              <a:defRPr/>
            </a:pPr>
            <a:r>
              <a:rPr lang="en-US" altLang="ja-JP" sz="700" dirty="0" smtClean="0">
                <a:latin typeface="+mn-lt"/>
              </a:rPr>
              <a:t>To the Treaty bodies for the Committee review of the reports</a:t>
            </a:r>
          </a:p>
          <a:p>
            <a:pPr eaLnBrk="1" hangingPunct="1">
              <a:lnSpc>
                <a:spcPct val="80000"/>
              </a:lnSpc>
              <a:spcBef>
                <a:spcPct val="0"/>
              </a:spcBef>
              <a:defRPr/>
            </a:pPr>
            <a:r>
              <a:rPr lang="en-US" altLang="ja-JP" sz="700" dirty="0" smtClean="0">
                <a:latin typeface="+mn-lt"/>
              </a:rPr>
              <a:t>To provide input to the UN compilation report for the UPR review</a:t>
            </a:r>
          </a:p>
          <a:p>
            <a:pPr eaLnBrk="1" hangingPunct="1">
              <a:lnSpc>
                <a:spcPct val="80000"/>
              </a:lnSpc>
              <a:spcBef>
                <a:spcPct val="0"/>
              </a:spcBef>
              <a:defRPr/>
            </a:pPr>
            <a:r>
              <a:rPr lang="en-US" altLang="ja-JP" sz="700" dirty="0" smtClean="0">
                <a:latin typeface="+mn-lt"/>
              </a:rPr>
              <a:t>In supporting the visits of the Special Procedures</a:t>
            </a:r>
          </a:p>
          <a:p>
            <a:pPr eaLnBrk="1" hangingPunct="1">
              <a:lnSpc>
                <a:spcPct val="80000"/>
              </a:lnSpc>
              <a:spcBef>
                <a:spcPct val="0"/>
              </a:spcBef>
              <a:defRPr/>
            </a:pPr>
            <a:r>
              <a:rPr lang="en-US" altLang="ja-JP" sz="700" b="1" dirty="0" smtClean="0">
                <a:latin typeface="+mn-lt"/>
              </a:rPr>
              <a:t>Mechanisms issue their recommendations:</a:t>
            </a:r>
          </a:p>
          <a:p>
            <a:pPr eaLnBrk="1" hangingPunct="1">
              <a:lnSpc>
                <a:spcPct val="80000"/>
              </a:lnSpc>
              <a:spcBef>
                <a:spcPct val="0"/>
              </a:spcBef>
              <a:defRPr/>
            </a:pPr>
            <a:r>
              <a:rPr lang="en-US" altLang="ja-JP" sz="700" dirty="0" smtClean="0">
                <a:latin typeface="+mn-lt"/>
              </a:rPr>
              <a:t>Treaty bodies the concluding observations</a:t>
            </a:r>
          </a:p>
          <a:p>
            <a:pPr eaLnBrk="1" hangingPunct="1">
              <a:lnSpc>
                <a:spcPct val="80000"/>
              </a:lnSpc>
              <a:spcBef>
                <a:spcPct val="0"/>
              </a:spcBef>
              <a:defRPr/>
            </a:pPr>
            <a:r>
              <a:rPr lang="en-US" altLang="ja-JP" sz="700" dirty="0" smtClean="0">
                <a:latin typeface="+mn-lt"/>
              </a:rPr>
              <a:t>Special Procedures their mission reports</a:t>
            </a:r>
          </a:p>
          <a:p>
            <a:pPr eaLnBrk="1" hangingPunct="1">
              <a:lnSpc>
                <a:spcPct val="80000"/>
              </a:lnSpc>
              <a:spcBef>
                <a:spcPct val="0"/>
              </a:spcBef>
              <a:defRPr/>
            </a:pPr>
            <a:r>
              <a:rPr lang="en-US" altLang="ja-JP" sz="700" dirty="0" smtClean="0">
                <a:latin typeface="+mn-lt"/>
              </a:rPr>
              <a:t>UPR their recommendations</a:t>
            </a:r>
          </a:p>
          <a:p>
            <a:pPr eaLnBrk="1" hangingPunct="1">
              <a:lnSpc>
                <a:spcPct val="80000"/>
              </a:lnSpc>
              <a:spcBef>
                <a:spcPct val="0"/>
              </a:spcBef>
              <a:defRPr/>
            </a:pPr>
            <a:r>
              <a:rPr lang="en-US" altLang="ja-JP" sz="700" b="1" dirty="0" smtClean="0">
                <a:latin typeface="+mn-lt"/>
              </a:rPr>
              <a:t>UNCT can support State in the implementation of the recommendations of all the mechanisms</a:t>
            </a:r>
          </a:p>
          <a:p>
            <a:pPr eaLnBrk="1" hangingPunct="1">
              <a:lnSpc>
                <a:spcPct val="80000"/>
              </a:lnSpc>
              <a:spcBef>
                <a:spcPct val="0"/>
              </a:spcBef>
              <a:defRPr/>
            </a:pPr>
            <a:r>
              <a:rPr lang="en-US" altLang="ja-JP" sz="700" b="1" dirty="0" smtClean="0">
                <a:latin typeface="+mn-lt"/>
              </a:rPr>
              <a:t>UNCT can raise awareness about the mechanisms as well as of their recommendations, both with State and civil society actors</a:t>
            </a:r>
          </a:p>
          <a:p>
            <a:pPr eaLnBrk="1" hangingPunct="1">
              <a:lnSpc>
                <a:spcPct val="80000"/>
              </a:lnSpc>
              <a:spcBef>
                <a:spcPct val="0"/>
              </a:spcBef>
              <a:defRPr/>
            </a:pPr>
            <a:endParaRPr lang="en-US" altLang="ja-JP" sz="700" b="1" dirty="0" smtClean="0">
              <a:latin typeface="+mn-lt"/>
            </a:endParaRPr>
          </a:p>
          <a:p>
            <a:pPr eaLnBrk="1" hangingPunct="1">
              <a:lnSpc>
                <a:spcPct val="80000"/>
              </a:lnSpc>
              <a:spcBef>
                <a:spcPct val="0"/>
              </a:spcBef>
              <a:defRPr/>
            </a:pPr>
            <a:endParaRPr lang="en-US" altLang="ja-JP" sz="700" b="1" dirty="0" smtClean="0">
              <a:latin typeface="+mn-lt"/>
            </a:endParaRPr>
          </a:p>
          <a:p>
            <a:pPr eaLnBrk="1" hangingPunct="1">
              <a:lnSpc>
                <a:spcPct val="80000"/>
              </a:lnSpc>
              <a:spcBef>
                <a:spcPct val="0"/>
              </a:spcBef>
              <a:defRPr/>
            </a:pPr>
            <a:endParaRPr lang="en-US" altLang="ja-JP" sz="700" b="1" dirty="0" smtClean="0">
              <a:latin typeface="+mn-lt"/>
            </a:endParaRPr>
          </a:p>
          <a:p>
            <a:pPr eaLnBrk="1" hangingPunct="1">
              <a:lnSpc>
                <a:spcPct val="80000"/>
              </a:lnSpc>
              <a:spcBef>
                <a:spcPct val="0"/>
              </a:spcBef>
              <a:defRPr/>
            </a:pPr>
            <a:r>
              <a:rPr lang="en-US" altLang="ja-JP" sz="700" b="1" dirty="0" smtClean="0">
                <a:latin typeface="+mn-lt"/>
              </a:rPr>
              <a:t>Possibilities for cooperation between UN country teams and Treaty Bodies</a:t>
            </a:r>
            <a:endParaRPr lang="en-US" altLang="ja-JP" sz="700" dirty="0" smtClean="0">
              <a:latin typeface="+mn-lt"/>
            </a:endParaRPr>
          </a:p>
          <a:p>
            <a:pPr eaLnBrk="1" hangingPunct="1">
              <a:lnSpc>
                <a:spcPct val="80000"/>
              </a:lnSpc>
              <a:spcBef>
                <a:spcPct val="0"/>
              </a:spcBef>
              <a:defRPr/>
            </a:pPr>
            <a:r>
              <a:rPr lang="en-US" altLang="ja-JP" sz="700" dirty="0" smtClean="0">
                <a:latin typeface="+mn-lt"/>
              </a:rPr>
              <a:t>The human rights treaty bodies provide a number of useful </a:t>
            </a:r>
            <a:r>
              <a:rPr lang="en-US" altLang="ja-JP" sz="700" b="1" dirty="0" smtClean="0">
                <a:latin typeface="+mn-lt"/>
              </a:rPr>
              <a:t>entry points</a:t>
            </a:r>
            <a:r>
              <a:rPr lang="en-US" altLang="ja-JP" sz="700" dirty="0" smtClean="0">
                <a:latin typeface="+mn-lt"/>
              </a:rPr>
              <a:t> and opportunities for </a:t>
            </a:r>
            <a:r>
              <a:rPr lang="en-US" altLang="ja-JP" sz="700" b="1" dirty="0" smtClean="0">
                <a:latin typeface="+mn-lt"/>
              </a:rPr>
              <a:t>participation</a:t>
            </a:r>
            <a:r>
              <a:rPr lang="en-US" altLang="ja-JP" sz="700" dirty="0" smtClean="0">
                <a:latin typeface="+mn-lt"/>
              </a:rPr>
              <a:t> by UN country teams.   For instance, UNCTs can systematically facilitate the participation in the reporting process by States and NGOs, where appropriate; provide concise data to Committees; and use its outputs as a programming tool.  Such engagement transforms the reporting exercise into a dynamic tool for assessment and dialogue with States, UN agencies and NGOs which can provide an essential framework to hold States parties accountable for their treaty obligations.  </a:t>
            </a:r>
            <a:endParaRPr lang="en-US" altLang="ja-JP" sz="700" b="1" dirty="0" smtClean="0">
              <a:latin typeface="+mn-lt"/>
            </a:endParaRPr>
          </a:p>
          <a:p>
            <a:pPr eaLnBrk="1" hangingPunct="1">
              <a:lnSpc>
                <a:spcPct val="80000"/>
              </a:lnSpc>
              <a:spcBef>
                <a:spcPct val="0"/>
              </a:spcBef>
              <a:defRPr/>
            </a:pPr>
            <a:r>
              <a:rPr lang="en-GB" altLang="ja-JP" sz="700" b="1" u="sng" dirty="0" smtClean="0">
                <a:latin typeface="+mn-lt"/>
              </a:rPr>
              <a:t>Examples of “good practices”:</a:t>
            </a:r>
            <a:endParaRPr lang="en-US" altLang="ja-JP" sz="700" b="1" u="sng" dirty="0" smtClean="0">
              <a:latin typeface="+mn-lt"/>
            </a:endParaRPr>
          </a:p>
          <a:p>
            <a:pPr eaLnBrk="1" hangingPunct="1">
              <a:lnSpc>
                <a:spcPct val="80000"/>
              </a:lnSpc>
              <a:spcBef>
                <a:spcPct val="0"/>
              </a:spcBef>
              <a:defRPr/>
            </a:pPr>
            <a:r>
              <a:rPr lang="en-GB" altLang="zh-CN" sz="700" b="1" dirty="0" smtClean="0">
                <a:latin typeface="+mn-lt"/>
              </a:rPr>
              <a:t>a) Support to the reporting process: </a:t>
            </a:r>
          </a:p>
          <a:p>
            <a:pPr eaLnBrk="1" hangingPunct="1">
              <a:lnSpc>
                <a:spcPct val="80000"/>
              </a:lnSpc>
              <a:spcBef>
                <a:spcPct val="0"/>
              </a:spcBef>
              <a:defRPr/>
            </a:pPr>
            <a:r>
              <a:rPr lang="en-US" altLang="zh-CN" sz="700" b="1" dirty="0" smtClean="0">
                <a:latin typeface="+mn-lt"/>
              </a:rPr>
              <a:t>Encouraging compliance with reporting obligations</a:t>
            </a:r>
            <a:r>
              <a:rPr lang="en-US" altLang="zh-CN" sz="700" dirty="0" smtClean="0">
                <a:latin typeface="+mn-lt"/>
              </a:rPr>
              <a:t> in a timely manner and in accordance with the reporting guidelines of the respective committees, including through reporting workshops and other capacity building activities for both Government and civil society.</a:t>
            </a:r>
            <a:endParaRPr lang="en-US" altLang="zh-CN" sz="700" b="1" i="1" u="sng" dirty="0" smtClean="0">
              <a:latin typeface="+mn-lt"/>
            </a:endParaRPr>
          </a:p>
          <a:p>
            <a:pPr eaLnBrk="1" hangingPunct="1">
              <a:lnSpc>
                <a:spcPct val="80000"/>
              </a:lnSpc>
              <a:spcBef>
                <a:spcPct val="0"/>
              </a:spcBef>
              <a:defRPr/>
            </a:pPr>
            <a:r>
              <a:rPr lang="en-US" altLang="zh-CN" sz="700" b="1" i="1" u="sng" dirty="0" smtClean="0">
                <a:latin typeface="+mn-lt"/>
              </a:rPr>
              <a:t>Good practice 1:</a:t>
            </a:r>
            <a:r>
              <a:rPr lang="en-US" altLang="zh-CN" sz="700" dirty="0" smtClean="0">
                <a:latin typeface="+mn-lt"/>
              </a:rPr>
              <a:t>  Using OHCHR material on treaty body reporting, specifically the UN Manual on Human Rights Reporting, the UNDP Country Office in Kazakhstan has been involved in assisting the government in treaty reporting, particularly with reports under CAT, CEDAW, CRC and CERD. Activities included: preparing analytical and informational materials for dissemination in local language and organizing several workshops to highlight these guidelines; and regular communication with the inter-ministerial working groups in charge of preparing the reports and advocacy for inclusion of NGO representatives in these groups and ensuring quality of information.</a:t>
            </a:r>
            <a:endParaRPr lang="en-US" altLang="zh-CN" sz="700" b="1" i="1" u="sng" dirty="0" smtClean="0">
              <a:latin typeface="+mn-lt"/>
            </a:endParaRPr>
          </a:p>
          <a:p>
            <a:pPr eaLnBrk="1" hangingPunct="1">
              <a:lnSpc>
                <a:spcPct val="80000"/>
              </a:lnSpc>
              <a:spcBef>
                <a:spcPct val="0"/>
              </a:spcBef>
              <a:defRPr/>
            </a:pPr>
            <a:r>
              <a:rPr lang="en-US" altLang="zh-CN" sz="700" b="1" dirty="0" smtClean="0">
                <a:latin typeface="+mn-lt"/>
              </a:rPr>
              <a:t>Encouraging the creation of an institutional framework </a:t>
            </a:r>
            <a:r>
              <a:rPr lang="en-US" altLang="zh-CN" sz="700" dirty="0" smtClean="0">
                <a:latin typeface="+mn-lt"/>
              </a:rPr>
              <a:t>for the preparation of reports and mechanisms to allow for participation of all sectors of society in the reporting process and the implementation of recommendations.</a:t>
            </a:r>
            <a:endParaRPr lang="en-US" altLang="zh-CN" sz="700" b="1" i="1" u="sng" dirty="0" smtClean="0">
              <a:latin typeface="+mn-lt"/>
            </a:endParaRPr>
          </a:p>
          <a:p>
            <a:pPr eaLnBrk="1" hangingPunct="1">
              <a:lnSpc>
                <a:spcPct val="80000"/>
              </a:lnSpc>
              <a:spcBef>
                <a:spcPct val="0"/>
              </a:spcBef>
              <a:defRPr/>
            </a:pPr>
            <a:r>
              <a:rPr lang="en-US" altLang="zh-CN" sz="700" b="1" i="1" u="sng" dirty="0" smtClean="0">
                <a:latin typeface="+mn-lt"/>
              </a:rPr>
              <a:t>Good practice 2:</a:t>
            </a:r>
            <a:r>
              <a:rPr lang="en-US" altLang="zh-CN" sz="700" dirty="0" smtClean="0">
                <a:latin typeface="+mn-lt"/>
              </a:rPr>
              <a:t>  In December 2003, the United Nations System in Ecuador signed an inter-institutional cooperation agreement with the Ministry of Foreign Affairs aimed at providing assistance to the Public Coordination Commission (PCC) on Human Rights which is charged inter alia with coordinating the preparation of reports to Treaty Bodies.   The sum of 10,000 US$ for this small UNCT project, provided by the different UN agencies, despite being modest, has allowed the UNCT to undertake a series of actives, including: 1) regular meetings of the different Working Groups aimed at preparing the various reports to TBs: 2) an OHCHR mission to provide guidance on the report writing process to TBs; 3) developing a leaflet with practical information on how to present reports; and 4) creating a website of PCC for information about developments on preparation of reports to Treaty Bodies.</a:t>
            </a:r>
          </a:p>
          <a:p>
            <a:pPr eaLnBrk="1" hangingPunct="1">
              <a:lnSpc>
                <a:spcPct val="80000"/>
              </a:lnSpc>
              <a:spcBef>
                <a:spcPct val="0"/>
              </a:spcBef>
              <a:defRPr/>
            </a:pPr>
            <a:r>
              <a:rPr lang="en-GB" altLang="ja-JP" sz="700" b="1" dirty="0" smtClean="0">
                <a:latin typeface="+mn-lt"/>
              </a:rPr>
              <a:t>B) Advocacy tool: </a:t>
            </a:r>
            <a:r>
              <a:rPr lang="en-GB" altLang="ja-JP" sz="700" dirty="0" smtClean="0">
                <a:latin typeface="+mn-lt"/>
              </a:rPr>
              <a:t>UNCTs can f</a:t>
            </a:r>
            <a:r>
              <a:rPr lang="en-US" altLang="ja-JP" sz="700" dirty="0" err="1" smtClean="0">
                <a:latin typeface="+mn-lt"/>
              </a:rPr>
              <a:t>ollow</a:t>
            </a:r>
            <a:r>
              <a:rPr lang="en-US" altLang="ja-JP" sz="700" dirty="0" smtClean="0">
                <a:latin typeface="+mn-lt"/>
              </a:rPr>
              <a:t> up States parties implementation of TB concluding observations and recommendations, and those of ILO supervisory bodies, as well as draw these recommendations to the attention of other actors, including national human rights institutions and NGOs. These recommendations can be used by UNCTs as a tool to encourage necessary legislative, policy, budget or programmatic review or change, as well as effective implementation of existing legislation or policies.  They should also inspire UN action at the country level and contribute to CCAs/UNDAFs; </a:t>
            </a:r>
            <a:endParaRPr lang="en-US" altLang="ja-JP" sz="700" b="1" i="1" u="sng" dirty="0" smtClean="0">
              <a:latin typeface="+mn-lt"/>
            </a:endParaRPr>
          </a:p>
          <a:p>
            <a:pPr eaLnBrk="1" hangingPunct="1">
              <a:lnSpc>
                <a:spcPct val="80000"/>
              </a:lnSpc>
              <a:spcBef>
                <a:spcPct val="0"/>
              </a:spcBef>
              <a:defRPr/>
            </a:pPr>
            <a:r>
              <a:rPr lang="en-US" altLang="ja-JP" sz="700" b="1" i="1" u="sng" dirty="0" smtClean="0">
                <a:latin typeface="+mn-lt"/>
              </a:rPr>
              <a:t>Good practice 3:</a:t>
            </a:r>
            <a:r>
              <a:rPr lang="en-US" altLang="ja-JP" sz="700" i="1" dirty="0" smtClean="0">
                <a:latin typeface="+mn-lt"/>
              </a:rPr>
              <a:t> </a:t>
            </a:r>
            <a:r>
              <a:rPr lang="en-US" altLang="zh-CN" sz="700" dirty="0" smtClean="0">
                <a:latin typeface="+mn-lt"/>
              </a:rPr>
              <a:t> UNDP Zambia has supported training of government officers on state reporting and is currently planning, in collaboration with the Human Rights Commission and the Ministry of Justice, a joint workshop to disseminate the state report and to explore next steps to guide the Government in future policy development. </a:t>
            </a:r>
          </a:p>
          <a:p>
            <a:pPr eaLnBrk="1" hangingPunct="1">
              <a:lnSpc>
                <a:spcPct val="80000"/>
              </a:lnSpc>
              <a:spcBef>
                <a:spcPct val="0"/>
              </a:spcBef>
              <a:defRPr/>
            </a:pPr>
            <a:endParaRPr lang="en-US" altLang="zh-CN" sz="700" b="1" dirty="0" smtClean="0">
              <a:latin typeface="+mn-lt"/>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C9E801D7-2869-4E7E-BE5B-BB7D1556666D}" type="slidenum">
              <a:rPr lang="en-US" altLang="ja-JP" sz="1200">
                <a:cs typeface="Arial" charset="0"/>
              </a:rPr>
              <a:pPr algn="r"/>
              <a:t>37</a:t>
            </a:fld>
            <a:endParaRPr lang="en-US" altLang="ja-JP" sz="1200">
              <a:cs typeface="Arial" charset="0"/>
            </a:endParaRPr>
          </a:p>
        </p:txBody>
      </p:sp>
      <p:sp>
        <p:nvSpPr>
          <p:cNvPr id="92162"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6E6F7819-E2E9-468A-ACC4-865D88BF6D15}" type="slidenum">
              <a:rPr lang="en-US" altLang="ja-JP" sz="1200">
                <a:cs typeface="Arial" charset="0"/>
              </a:rPr>
              <a:pPr algn="r"/>
              <a:t>37</a:t>
            </a:fld>
            <a:endParaRPr lang="en-US" altLang="ja-JP" sz="1200">
              <a:cs typeface="Arial" charset="0"/>
            </a:endParaRPr>
          </a:p>
        </p:txBody>
      </p:sp>
      <p:sp>
        <p:nvSpPr>
          <p:cNvPr id="92163" name="Rectangle 2"/>
          <p:cNvSpPr>
            <a:spLocks noGrp="1" noRot="1" noChangeAspect="1" noChangeArrowheads="1" noTextEdit="1"/>
          </p:cNvSpPr>
          <p:nvPr>
            <p:ph type="sldImg"/>
          </p:nvPr>
        </p:nvSpPr>
        <p:spPr>
          <a:xfrm>
            <a:off x="931863" y="739775"/>
            <a:ext cx="4938712" cy="3703638"/>
          </a:xfrm>
          <a:ln/>
        </p:spPr>
      </p:sp>
      <p:sp>
        <p:nvSpPr>
          <p:cNvPr id="92164" name="Rectangle 3"/>
          <p:cNvSpPr>
            <a:spLocks noGrp="1" noChangeArrowheads="1"/>
          </p:cNvSpPr>
          <p:nvPr>
            <p:ph type="body" idx="1"/>
          </p:nvPr>
        </p:nvSpPr>
        <p:spPr>
          <a:xfrm>
            <a:off x="388938" y="4651375"/>
            <a:ext cx="6164262" cy="5222875"/>
          </a:xfrm>
          <a:noFill/>
          <a:ln/>
        </p:spPr>
        <p:txBody>
          <a:bodyPr/>
          <a:lstStyle/>
          <a:p>
            <a:pPr eaLnBrk="1" hangingPunct="1">
              <a:lnSpc>
                <a:spcPct val="80000"/>
              </a:lnSpc>
              <a:spcBef>
                <a:spcPct val="0"/>
              </a:spcBef>
            </a:pPr>
            <a:r>
              <a:rPr lang="en-GB" altLang="ja-JP" sz="700" b="1" smtClean="0">
                <a:cs typeface="ＭＳ Ｐゴシック"/>
              </a:rPr>
              <a:t>UPDATE </a:t>
            </a:r>
          </a:p>
          <a:p>
            <a:pPr eaLnBrk="1" hangingPunct="1">
              <a:lnSpc>
                <a:spcPct val="80000"/>
              </a:lnSpc>
              <a:spcBef>
                <a:spcPct val="0"/>
              </a:spcBef>
            </a:pPr>
            <a:r>
              <a:rPr lang="en-GB" altLang="ja-JP" sz="700" b="1" smtClean="0">
                <a:cs typeface="ＭＳ Ｐゴシック"/>
              </a:rPr>
              <a:t>Optional slides shall be developed for each regional system</a:t>
            </a:r>
          </a:p>
          <a:p>
            <a:pPr eaLnBrk="1" hangingPunct="1">
              <a:lnSpc>
                <a:spcPct val="80000"/>
              </a:lnSpc>
              <a:spcBef>
                <a:spcPct val="0"/>
              </a:spcBef>
            </a:pPr>
            <a:endParaRPr lang="en-GB" altLang="ja-JP" sz="700" smtClean="0">
              <a:cs typeface="ＭＳ Ｐゴシック"/>
            </a:endParaRPr>
          </a:p>
          <a:p>
            <a:pPr eaLnBrk="1" hangingPunct="1">
              <a:lnSpc>
                <a:spcPct val="80000"/>
              </a:lnSpc>
              <a:spcBef>
                <a:spcPct val="0"/>
              </a:spcBef>
            </a:pPr>
            <a:r>
              <a:rPr lang="en-GB" altLang="ja-JP" sz="700" smtClean="0">
                <a:cs typeface="ＭＳ Ｐゴシック"/>
              </a:rPr>
              <a:t>Regional human rights regimes have also been established that vary in their capacity and impact in Africa, the Americas and Europe and complement the international human rights machinery. Regional human rights mechanisms can be important partners for close collaboration with the UN on activities of mutual concern. Regional human rights systems reinforce international standards and machinery by providing the means by which human rights concerns can be addressed within the particular social, historical and political context of the region concerned. </a:t>
            </a:r>
          </a:p>
          <a:p>
            <a:pPr eaLnBrk="1" hangingPunct="1">
              <a:lnSpc>
                <a:spcPct val="80000"/>
              </a:lnSpc>
              <a:spcBef>
                <a:spcPct val="0"/>
              </a:spcBef>
            </a:pPr>
            <a:r>
              <a:rPr lang="en-GB" altLang="ja-JP" sz="700" smtClean="0">
                <a:cs typeface="ＭＳ Ｐゴシック"/>
              </a:rPr>
              <a:t>Asia has not yet succeeded in establishing any viable human rights regime. In the Middle East region, an </a:t>
            </a:r>
            <a:r>
              <a:rPr lang="en-GB" altLang="ja-JP" sz="700" b="1" smtClean="0">
                <a:cs typeface="ＭＳ Ｐゴシック"/>
              </a:rPr>
              <a:t>Arab Charter on Human Rights</a:t>
            </a:r>
            <a:r>
              <a:rPr lang="en-GB" altLang="ja-JP" sz="700" smtClean="0">
                <a:cs typeface="ＭＳ Ｐゴシック"/>
              </a:rPr>
              <a:t> was revised by the Arab Standing Committee on Human Rights in January 2004, but it is still regarded as falling short of providing critical human rights protections. </a:t>
            </a:r>
            <a:endParaRPr lang="en-GB" altLang="ja-JP" sz="700" b="1" smtClean="0">
              <a:cs typeface="ＭＳ Ｐゴシック"/>
            </a:endParaRPr>
          </a:p>
          <a:p>
            <a:pPr eaLnBrk="1" hangingPunct="1">
              <a:lnSpc>
                <a:spcPct val="80000"/>
              </a:lnSpc>
              <a:spcBef>
                <a:spcPct val="0"/>
              </a:spcBef>
            </a:pPr>
            <a:r>
              <a:rPr lang="en-GB" altLang="ja-JP" sz="700" b="1" smtClean="0">
                <a:cs typeface="ＭＳ Ｐゴシック"/>
              </a:rPr>
              <a:t>European Human Rights Regime </a:t>
            </a:r>
            <a:r>
              <a:rPr lang="en-GB" altLang="ja-JP" sz="700" smtClean="0">
                <a:cs typeface="ＭＳ Ｐゴシック"/>
              </a:rPr>
              <a:t>The </a:t>
            </a:r>
            <a:r>
              <a:rPr lang="en-GB" altLang="ja-JP" sz="700" b="1" smtClean="0">
                <a:cs typeface="ＭＳ Ｐゴシック"/>
              </a:rPr>
              <a:t>Council of Europe, the Organization for Security and Cooperation in Europe (OSCE) and the European Union</a:t>
            </a:r>
            <a:r>
              <a:rPr lang="en-GB" altLang="ja-JP" sz="700" smtClean="0">
                <a:cs typeface="ＭＳ Ｐゴシック"/>
              </a:rPr>
              <a:t> form the institutional backbone of the European human rights regime. </a:t>
            </a:r>
            <a:r>
              <a:rPr lang="en-GB" altLang="ja-JP" sz="700" b="1" smtClean="0">
                <a:cs typeface="ＭＳ Ｐゴシック"/>
              </a:rPr>
              <a:t>The European Convention for the Protection of Human Rights and Fundamental  Freedoms</a:t>
            </a:r>
            <a:r>
              <a:rPr lang="en-GB" altLang="ja-JP" sz="700" smtClean="0">
                <a:cs typeface="ＭＳ Ｐゴシック"/>
              </a:rPr>
              <a:t> (entered into force in 1953) and its numerous Protocols guarantee civil and political rights and the </a:t>
            </a:r>
            <a:r>
              <a:rPr lang="en-GB" altLang="ja-JP" sz="700" b="1" smtClean="0">
                <a:cs typeface="ＭＳ Ｐゴシック"/>
              </a:rPr>
              <a:t>European Social Charter </a:t>
            </a:r>
            <a:r>
              <a:rPr lang="en-GB" altLang="ja-JP" sz="700" smtClean="0">
                <a:cs typeface="ＭＳ Ｐゴシック"/>
              </a:rPr>
              <a:t>(1961, revised in 1996) recognizes economic and social rights. The list of rights in these instruments are similar to those enshrined in the Universal Declaration of Human Rights and the two International Covenants. The </a:t>
            </a:r>
            <a:r>
              <a:rPr lang="en-US" altLang="ja-JP" sz="700" smtClean="0">
                <a:cs typeface="ＭＳ Ｐゴシック"/>
              </a:rPr>
              <a:t>Council of Europe has adopted special treaties in the areas of </a:t>
            </a:r>
            <a:r>
              <a:rPr lang="en-US" altLang="ja-JP" sz="700" b="1" smtClean="0">
                <a:cs typeface="ＭＳ Ｐゴシック"/>
              </a:rPr>
              <a:t>data protection, migrant workers, minorities, torture prevention and biomedicine.</a:t>
            </a:r>
            <a:endParaRPr lang="en-GB" altLang="ja-JP" sz="700" b="1" smtClean="0">
              <a:cs typeface="ＭＳ Ｐゴシック"/>
            </a:endParaRPr>
          </a:p>
          <a:p>
            <a:pPr eaLnBrk="1" hangingPunct="1">
              <a:lnSpc>
                <a:spcPct val="80000"/>
              </a:lnSpc>
              <a:spcBef>
                <a:spcPct val="0"/>
              </a:spcBef>
            </a:pPr>
            <a:r>
              <a:rPr lang="en-GB" altLang="ja-JP" sz="700" b="1" smtClean="0">
                <a:cs typeface="ＭＳ Ｐゴシック"/>
              </a:rPr>
              <a:t>European Court of Human Rights - </a:t>
            </a:r>
            <a:r>
              <a:rPr lang="en-GB" altLang="ja-JP" sz="700" smtClean="0">
                <a:cs typeface="ＭＳ Ｐゴシック"/>
              </a:rPr>
              <a:t>Initially two regional bodies were established to review complaints from persons, groups or individuals, NGOs and states regarding violations of human rights, namely, the European Court of Human Rights and the European Commission of Human Rights. The European Court of Human Rights has authoritative decision-making powers, its decisions are normally enforced and have significant weight on law and practice in a number of European States. The Court´s decision can also put pressure on those states that are lagging behind European norms. </a:t>
            </a:r>
          </a:p>
          <a:p>
            <a:pPr eaLnBrk="1" hangingPunct="1">
              <a:lnSpc>
                <a:spcPct val="80000"/>
              </a:lnSpc>
              <a:spcBef>
                <a:spcPct val="0"/>
              </a:spcBef>
            </a:pPr>
            <a:endParaRPr lang="en-GB" altLang="ja-JP" sz="700" b="1" smtClean="0">
              <a:cs typeface="ＭＳ Ｐゴシック"/>
            </a:endParaRPr>
          </a:p>
          <a:p>
            <a:pPr eaLnBrk="1" hangingPunct="1">
              <a:lnSpc>
                <a:spcPct val="80000"/>
              </a:lnSpc>
              <a:spcBef>
                <a:spcPct val="0"/>
              </a:spcBef>
            </a:pPr>
            <a:r>
              <a:rPr lang="en-GB" altLang="ja-JP" sz="700" b="1" smtClean="0">
                <a:cs typeface="ＭＳ Ｐゴシック"/>
              </a:rPr>
              <a:t>Human Rights Regime in the Americas - </a:t>
            </a:r>
            <a:r>
              <a:rPr lang="en-GB" altLang="ja-JP" sz="700" smtClean="0">
                <a:cs typeface="ＭＳ Ｐゴシック"/>
              </a:rPr>
              <a:t>The Inter-American human rights regime falls under the </a:t>
            </a:r>
            <a:r>
              <a:rPr lang="en-GB" altLang="ja-JP" sz="700" b="1" smtClean="0">
                <a:cs typeface="ＭＳ Ｐゴシック"/>
              </a:rPr>
              <a:t>Organization of American States (OAS).</a:t>
            </a:r>
            <a:r>
              <a:rPr lang="en-GB" altLang="ja-JP" sz="700" smtClean="0">
                <a:cs typeface="ＭＳ Ｐゴシック"/>
              </a:rPr>
              <a:t> Like the European Convention, the </a:t>
            </a:r>
            <a:r>
              <a:rPr lang="en-GB" altLang="ja-JP" sz="700" b="1" smtClean="0">
                <a:cs typeface="ＭＳ Ｐゴシック"/>
              </a:rPr>
              <a:t>American Declaration of the Rights and Duties of Man</a:t>
            </a:r>
            <a:r>
              <a:rPr lang="en-GB" altLang="ja-JP" sz="700" smtClean="0">
                <a:cs typeface="ＭＳ Ｐゴシック"/>
              </a:rPr>
              <a:t> (1948) recognizes a list of human rights that is similar to the Universal Declaration of Human Rights. The </a:t>
            </a:r>
            <a:r>
              <a:rPr lang="en-GB" altLang="ja-JP" sz="700" b="1" smtClean="0">
                <a:cs typeface="ＭＳ Ｐゴシック"/>
              </a:rPr>
              <a:t>American Convention on Human Rights</a:t>
            </a:r>
            <a:r>
              <a:rPr lang="en-GB" altLang="ja-JP" sz="700" smtClean="0">
                <a:cs typeface="ＭＳ Ｐゴシック"/>
              </a:rPr>
              <a:t> (1969) recognizes civil and political rights and the right to property.</a:t>
            </a:r>
            <a:r>
              <a:rPr lang="en-US" altLang="ja-JP" sz="700" smtClean="0">
                <a:cs typeface="ＭＳ Ｐゴシック"/>
              </a:rPr>
              <a:t> In addition there is the</a:t>
            </a:r>
            <a:r>
              <a:rPr lang="en-GB" altLang="ja-JP" sz="700" smtClean="0">
                <a:cs typeface="ＭＳ Ｐゴシック"/>
              </a:rPr>
              <a:t> </a:t>
            </a:r>
            <a:r>
              <a:rPr lang="en-GB" altLang="ja-JP" sz="700" b="1" smtClean="0">
                <a:cs typeface="ＭＳ Ｐゴシック"/>
              </a:rPr>
              <a:t>Additional Protocol to the American Convention of Human Rights in the Area of Economic, Social and Cultural Rights</a:t>
            </a:r>
            <a:r>
              <a:rPr lang="en-GB" altLang="ja-JP" sz="700" smtClean="0">
                <a:cs typeface="ＭＳ Ｐゴシック"/>
              </a:rPr>
              <a:t> (1988) commonly referred to as the Pact San Jose, Costa Rica.  </a:t>
            </a:r>
            <a:endParaRPr lang="en-US" altLang="ja-JP" sz="700" smtClean="0">
              <a:cs typeface="ＭＳ Ｐゴシック"/>
            </a:endParaRPr>
          </a:p>
          <a:p>
            <a:pPr eaLnBrk="1" hangingPunct="1">
              <a:lnSpc>
                <a:spcPct val="80000"/>
              </a:lnSpc>
              <a:spcBef>
                <a:spcPct val="0"/>
              </a:spcBef>
            </a:pPr>
            <a:r>
              <a:rPr lang="en-US" altLang="ja-JP" sz="700" smtClean="0">
                <a:cs typeface="ＭＳ Ｐゴシック"/>
              </a:rPr>
              <a:t>In order to safeguard these rights in the American continent, the Convention created two organs to promote the observance and protection of human rights: the Inter-American Commission on Human Rights and the Inter-American Court of Human Rights. The </a:t>
            </a:r>
            <a:r>
              <a:rPr lang="en-GB" altLang="ja-JP" sz="700" b="1" smtClean="0">
                <a:cs typeface="ＭＳ Ｐゴシック"/>
              </a:rPr>
              <a:t>Inter-American Commission of Human Rights</a:t>
            </a:r>
            <a:r>
              <a:rPr lang="en-US" altLang="ja-JP" sz="700" smtClean="0">
                <a:cs typeface="ＭＳ Ｐゴシック"/>
              </a:rPr>
              <a:t> </a:t>
            </a:r>
            <a:r>
              <a:rPr lang="en-GB" altLang="ja-JP" sz="700" smtClean="0">
                <a:cs typeface="ＭＳ Ｐゴシック"/>
              </a:rPr>
              <a:t>is a technical, quasi-judicial body created to promote awareness of human rights, make recommendations to States and respond to their inquiries, prepare studies and reports, request information from governments and conduct investigations with their consent. The Commission adopts decisions and resolutions, issues country reports, and it is also empowered to receive complaints from individuals or groups on human rights violations. It further recommends to member States of the OAS the adoption of measures which could contribute to human rights protection. One of its main functions is to submit cases to the Inter-American Court and appear before the Court during the litigation process. The </a:t>
            </a:r>
            <a:r>
              <a:rPr lang="en-GB" altLang="ja-JP" sz="700" b="1" smtClean="0">
                <a:cs typeface="ＭＳ Ｐゴシック"/>
              </a:rPr>
              <a:t>Inter-American Court of Human Rights</a:t>
            </a:r>
            <a:r>
              <a:rPr lang="en-GB" altLang="ja-JP" sz="700" smtClean="0">
                <a:cs typeface="ＭＳ Ｐゴシック"/>
              </a:rPr>
              <a:t> has not had as strong of an impact as the European Court although it may take binding enforcement action, but its adjudicatory jurisdiction is optional for the States that ratify. The Court has jurisdiction to adjudicate cases involving charges that a State Party has violated the American Convention. Complainants submitting claims of human rights violations must have first exhausted all available domestic legal remedies. </a:t>
            </a:r>
          </a:p>
          <a:p>
            <a:pPr eaLnBrk="1" hangingPunct="1">
              <a:lnSpc>
                <a:spcPct val="80000"/>
              </a:lnSpc>
              <a:spcBef>
                <a:spcPct val="0"/>
              </a:spcBef>
            </a:pPr>
            <a:endParaRPr lang="en-GB" altLang="ja-JP" sz="700" b="1" smtClean="0">
              <a:cs typeface="ＭＳ Ｐゴシック"/>
            </a:endParaRPr>
          </a:p>
          <a:p>
            <a:pPr eaLnBrk="1" hangingPunct="1">
              <a:lnSpc>
                <a:spcPct val="80000"/>
              </a:lnSpc>
              <a:spcBef>
                <a:spcPct val="0"/>
              </a:spcBef>
            </a:pPr>
            <a:r>
              <a:rPr lang="en-GB" altLang="ja-JP" sz="700" b="1" smtClean="0">
                <a:cs typeface="ＭＳ Ｐゴシック"/>
              </a:rPr>
              <a:t>The African Human Rights Regime - </a:t>
            </a:r>
            <a:r>
              <a:rPr lang="en-GB" altLang="ja-JP" sz="700" smtClean="0">
                <a:cs typeface="ＭＳ Ｐゴシック"/>
              </a:rPr>
              <a:t>The African regional human rights system falls under the </a:t>
            </a:r>
            <a:r>
              <a:rPr lang="en-GB" altLang="ja-JP" sz="700" b="1" smtClean="0">
                <a:cs typeface="ＭＳ Ｐゴシック"/>
              </a:rPr>
              <a:t>African Union,</a:t>
            </a:r>
            <a:r>
              <a:rPr lang="en-GB" altLang="ja-JP" sz="700" smtClean="0">
                <a:cs typeface="ＭＳ Ｐゴシック"/>
              </a:rPr>
              <a:t> which was established in 2001 and replaced the </a:t>
            </a:r>
            <a:r>
              <a:rPr lang="en-GB" altLang="ja-JP" sz="700" b="1" smtClean="0">
                <a:cs typeface="ＭＳ Ｐゴシック"/>
              </a:rPr>
              <a:t>Organization of African Unity</a:t>
            </a:r>
            <a:r>
              <a:rPr lang="en-GB" altLang="ja-JP" sz="700" smtClean="0">
                <a:cs typeface="ＭＳ Ｐゴシック"/>
              </a:rPr>
              <a:t> (OAU).  Its objectives include promoting peace, security and stability on the continent; democratic principles and institutions, popular participation and good governance; and, promoting and protecting human rights in accordance with the </a:t>
            </a:r>
            <a:r>
              <a:rPr lang="en-GB" altLang="ja-JP" sz="700" b="1" smtClean="0">
                <a:cs typeface="ＭＳ Ｐゴシック"/>
              </a:rPr>
              <a:t>African Charter on Human and Peoples´ Rights </a:t>
            </a:r>
            <a:r>
              <a:rPr lang="en-GB" altLang="ja-JP" sz="700" smtClean="0">
                <a:cs typeface="ＭＳ Ｐゴシック"/>
              </a:rPr>
              <a:t>and other human rights instruments.</a:t>
            </a:r>
            <a:r>
              <a:rPr lang="en-GB" altLang="ja-JP" sz="700" b="1" smtClean="0">
                <a:cs typeface="ＭＳ Ｐゴシック"/>
              </a:rPr>
              <a:t> </a:t>
            </a:r>
            <a:r>
              <a:rPr lang="en-GB" altLang="ja-JP" sz="700" smtClean="0">
                <a:cs typeface="ＭＳ Ｐゴシック"/>
              </a:rPr>
              <a:t>The African Charter was adopted by the OAU in 1981 and entered into force in 1986. Today there are several protocols to the Charter including one that addresses the rights of women in Africa. The African Charter includes an important distinguishing feature which is the recognition of collective or “peoples” rights, the rights to peace and development and the importance of individual duties. The rights it guarantees are more limited and subject to state discretion than in the other international human rights instruments. The Charter also created an </a:t>
            </a:r>
            <a:r>
              <a:rPr lang="en-GB" altLang="ja-JP" sz="700" b="1" smtClean="0">
                <a:cs typeface="ＭＳ Ｐゴシック"/>
              </a:rPr>
              <a:t>African Commission on Human and Peoples Rights</a:t>
            </a:r>
            <a:r>
              <a:rPr lang="en-GB" altLang="ja-JP" sz="700" smtClean="0">
                <a:cs typeface="ＭＳ Ｐゴシック"/>
              </a:rPr>
              <a:t> that is empowered to receive interstate and individual complaints although its work is apparently hindered by a lack of resources. Anybody can submit a complaint/communication to the Commission denouncing a violation of human rights provided all available domestic legal remedies have been exhausted. </a:t>
            </a:r>
            <a:endParaRPr lang="en-GB" altLang="ja-JP" sz="700" b="1" smtClean="0">
              <a:cs typeface="ＭＳ Ｐゴシック"/>
            </a:endParaRPr>
          </a:p>
          <a:p>
            <a:pPr eaLnBrk="1" hangingPunct="1">
              <a:lnSpc>
                <a:spcPct val="80000"/>
              </a:lnSpc>
              <a:spcBef>
                <a:spcPct val="0"/>
              </a:spcBef>
            </a:pPr>
            <a:r>
              <a:rPr lang="en-US" altLang="ja-JP" sz="700" smtClean="0">
                <a:cs typeface="ＭＳ Ｐゴシック"/>
              </a:rPr>
              <a:t/>
            </a:r>
            <a:br>
              <a:rPr lang="en-US" altLang="ja-JP" sz="700" smtClean="0">
                <a:cs typeface="ＭＳ Ｐゴシック"/>
              </a:rPr>
            </a:br>
            <a:endParaRPr lang="en-US" altLang="ja-JP" sz="700" smtClean="0">
              <a:cs typeface="ＭＳ Ｐゴシック"/>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D1385304-B974-4726-818D-001C74F8DB13}" type="slidenum">
              <a:rPr lang="en-US" altLang="ja-JP" sz="1200">
                <a:cs typeface="Arial" charset="0"/>
              </a:rPr>
              <a:pPr algn="r"/>
              <a:t>38</a:t>
            </a:fld>
            <a:endParaRPr lang="en-US" altLang="ja-JP" sz="1200">
              <a:cs typeface="Arial" charset="0"/>
            </a:endParaRPr>
          </a:p>
        </p:txBody>
      </p:sp>
      <p:sp>
        <p:nvSpPr>
          <p:cNvPr id="94210"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A3A0BE7F-B9CE-4017-8D4D-E92DC940C8F4}" type="slidenum">
              <a:rPr lang="en-US" altLang="ja-JP" sz="1200">
                <a:cs typeface="Arial" charset="0"/>
              </a:rPr>
              <a:pPr algn="r"/>
              <a:t>38</a:t>
            </a:fld>
            <a:endParaRPr lang="en-US" altLang="ja-JP" sz="1200">
              <a:cs typeface="Arial" charset="0"/>
            </a:endParaRPr>
          </a:p>
        </p:txBody>
      </p:sp>
      <p:sp>
        <p:nvSpPr>
          <p:cNvPr id="94211" name="Rectangle 2"/>
          <p:cNvSpPr>
            <a:spLocks noGrp="1" noRot="1" noChangeAspect="1" noChangeArrowheads="1" noTextEdit="1"/>
          </p:cNvSpPr>
          <p:nvPr>
            <p:ph type="sldImg"/>
          </p:nvPr>
        </p:nvSpPr>
        <p:spPr>
          <a:xfrm>
            <a:off x="931863" y="739775"/>
            <a:ext cx="4938712" cy="3703638"/>
          </a:xfrm>
          <a:ln/>
        </p:spPr>
      </p:sp>
      <p:sp>
        <p:nvSpPr>
          <p:cNvPr id="94212" name="Rectangle 3"/>
          <p:cNvSpPr>
            <a:spLocks noGrp="1" noChangeArrowheads="1"/>
          </p:cNvSpPr>
          <p:nvPr>
            <p:ph type="body" idx="1"/>
          </p:nvPr>
        </p:nvSpPr>
        <p:spPr>
          <a:xfrm>
            <a:off x="458788" y="4579938"/>
            <a:ext cx="6099175" cy="4727575"/>
          </a:xfrm>
          <a:noFill/>
          <a:ln/>
        </p:spPr>
        <p:txBody>
          <a:bodyPr/>
          <a:lstStyle/>
          <a:p>
            <a:pPr eaLnBrk="1" hangingPunct="1">
              <a:lnSpc>
                <a:spcPct val="80000"/>
              </a:lnSpc>
              <a:spcBef>
                <a:spcPct val="0"/>
              </a:spcBef>
            </a:pPr>
            <a:r>
              <a:rPr lang="en-GB" altLang="zh-CN" sz="700" smtClean="0">
                <a:cs typeface="宋体"/>
              </a:rPr>
              <a:t>This slide introduces the main components of a national human rights protection system that need to be established or strengthened by the State in order to promote, protect and fulfil human rights. Emphasize that the most important action on human rights, particularly the way norms and standards are put into practice takes place at the national level through the effective roles played by the various governance institutions. The specific elements will be treated in greater detail in the next session</a:t>
            </a:r>
            <a:endParaRPr lang="en-GB" altLang="zh-CN" sz="700" smtClean="0">
              <a:solidFill>
                <a:srgbClr val="FFFFFF"/>
              </a:solidFill>
              <a:cs typeface="Arial" charset="0"/>
            </a:endParaRPr>
          </a:p>
          <a:p>
            <a:pPr eaLnBrk="1" hangingPunct="1">
              <a:lnSpc>
                <a:spcPct val="80000"/>
              </a:lnSpc>
              <a:spcBef>
                <a:spcPct val="0"/>
              </a:spcBef>
            </a:pPr>
            <a:endParaRPr lang="en-US" altLang="ja-JP" sz="700" smtClean="0">
              <a:cs typeface="ＭＳ Ｐゴシック"/>
            </a:endParaRPr>
          </a:p>
          <a:p>
            <a:pPr eaLnBrk="1" hangingPunct="1">
              <a:lnSpc>
                <a:spcPct val="80000"/>
              </a:lnSpc>
              <a:spcBef>
                <a:spcPct val="0"/>
              </a:spcBef>
            </a:pPr>
            <a:r>
              <a:rPr lang="en-US" altLang="ja-JP" sz="700" smtClean="0">
                <a:cs typeface="ＭＳ Ｐゴシック"/>
              </a:rPr>
              <a:t>A NHRPS </a:t>
            </a:r>
            <a:r>
              <a:rPr lang="en-US" altLang="ja-JP" sz="700" b="1" smtClean="0">
                <a:cs typeface="ＭＳ Ｐゴシック"/>
              </a:rPr>
              <a:t>consists mainly of</a:t>
            </a:r>
            <a:r>
              <a:rPr lang="en-US" altLang="ja-JP" sz="700" smtClean="0">
                <a:cs typeface="ＭＳ Ｐゴシック"/>
              </a:rPr>
              <a:t> legal frameworks, institutions, policies procedures and actors designed to ensure that international human rights norms and standards are promoted, respected, protected and fulfilled.  </a:t>
            </a:r>
          </a:p>
          <a:p>
            <a:pPr eaLnBrk="1" hangingPunct="1">
              <a:lnSpc>
                <a:spcPct val="80000"/>
              </a:lnSpc>
              <a:spcBef>
                <a:spcPct val="0"/>
              </a:spcBef>
            </a:pPr>
            <a:endParaRPr lang="en-US" altLang="ja-JP" sz="700" smtClean="0">
              <a:cs typeface="ＭＳ Ｐゴシック"/>
            </a:endParaRPr>
          </a:p>
          <a:p>
            <a:pPr eaLnBrk="1" hangingPunct="1">
              <a:lnSpc>
                <a:spcPct val="80000"/>
              </a:lnSpc>
              <a:spcBef>
                <a:spcPct val="0"/>
              </a:spcBef>
            </a:pPr>
            <a:r>
              <a:rPr lang="en-US" altLang="ja-JP" sz="700" b="1" smtClean="0">
                <a:cs typeface="ＭＳ Ｐゴシック"/>
              </a:rPr>
              <a:t>The objective of a NHRPS</a:t>
            </a:r>
            <a:r>
              <a:rPr lang="en-US" altLang="ja-JP" sz="700" smtClean="0">
                <a:cs typeface="ＭＳ Ｐゴシック"/>
              </a:rPr>
              <a:t> is to ensure sustainable and effective respect for human rights in a country. P</a:t>
            </a:r>
            <a:r>
              <a:rPr lang="en-US" altLang="zh-CN" sz="700" smtClean="0">
                <a:cs typeface="宋体"/>
              </a:rPr>
              <a:t>articular consideration should be given to ensuring that all aspects of any NHRPS are responsive to the human rights of women.  And special attention should always be paid to groups subjected to discrimination and suffering from disadvantage within the country – including racial and ethnic minorities, children, the disabled, women, and the poor.</a:t>
            </a:r>
          </a:p>
          <a:p>
            <a:pPr eaLnBrk="1" hangingPunct="1">
              <a:lnSpc>
                <a:spcPct val="80000"/>
              </a:lnSpc>
              <a:spcBef>
                <a:spcPct val="0"/>
              </a:spcBef>
            </a:pPr>
            <a:endParaRPr lang="en-US" altLang="ja-JP" sz="700" smtClean="0">
              <a:cs typeface="ＭＳ Ｐゴシック"/>
            </a:endParaRPr>
          </a:p>
          <a:p>
            <a:pPr eaLnBrk="1" hangingPunct="1">
              <a:lnSpc>
                <a:spcPct val="80000"/>
              </a:lnSpc>
              <a:spcBef>
                <a:spcPct val="0"/>
              </a:spcBef>
            </a:pPr>
            <a:r>
              <a:rPr lang="en-US" altLang="ja-JP" sz="700" b="1" smtClean="0">
                <a:cs typeface="ＭＳ Ｐゴシック"/>
              </a:rPr>
              <a:t>Constitutional and legislative frameworks </a:t>
            </a:r>
            <a:r>
              <a:rPr lang="en-US" altLang="ja-JP" sz="700" smtClean="0">
                <a:cs typeface="ＭＳ Ｐゴシック"/>
              </a:rPr>
              <a:t>which reflect international human rights norms and standards;  </a:t>
            </a:r>
            <a:r>
              <a:rPr lang="en-US" altLang="ja-JP" sz="700" b="1" smtClean="0">
                <a:cs typeface="ＭＳ Ｐゴシック"/>
              </a:rPr>
              <a:t>Effective institutions to promote and protect human rights</a:t>
            </a:r>
            <a:r>
              <a:rPr lang="en-US" altLang="ja-JP" sz="700" smtClean="0">
                <a:cs typeface="ＭＳ Ｐゴシック"/>
              </a:rPr>
              <a:t>, including central and local levels governments, central and local parliaments, administrations on both the central and local levels, the administration of justice, constitutional courts, and an independent human rights body, such as a national human rights institution and/or ombudsperson;</a:t>
            </a:r>
          </a:p>
          <a:p>
            <a:pPr eaLnBrk="1" hangingPunct="1">
              <a:lnSpc>
                <a:spcPct val="80000"/>
              </a:lnSpc>
              <a:spcBef>
                <a:spcPct val="0"/>
              </a:spcBef>
            </a:pPr>
            <a:r>
              <a:rPr lang="en-US" altLang="ja-JP" sz="700" b="1" smtClean="0">
                <a:cs typeface="ＭＳ Ｐゴシック"/>
              </a:rPr>
              <a:t>Policies,</a:t>
            </a:r>
            <a:r>
              <a:rPr lang="en-US" altLang="ja-JP" sz="700" smtClean="0">
                <a:cs typeface="ＭＳ Ｐゴシック"/>
              </a:rPr>
              <a:t> </a:t>
            </a:r>
            <a:r>
              <a:rPr lang="en-US" altLang="ja-JP" sz="700" b="1" smtClean="0">
                <a:cs typeface="ＭＳ Ｐゴシック"/>
              </a:rPr>
              <a:t>Procedures and processes </a:t>
            </a:r>
            <a:r>
              <a:rPr lang="en-US" altLang="ja-JP" sz="700" smtClean="0">
                <a:cs typeface="ＭＳ Ｐゴシック"/>
              </a:rPr>
              <a:t>of human rights promotion and protection</a:t>
            </a:r>
            <a:r>
              <a:rPr lang="en-US" altLang="ja-JP" sz="700" b="1" smtClean="0">
                <a:cs typeface="ＭＳ Ｐゴシック"/>
              </a:rPr>
              <a:t>,</a:t>
            </a:r>
            <a:r>
              <a:rPr lang="en-US" altLang="ja-JP" sz="700" smtClean="0">
                <a:cs typeface="ＭＳ Ｐゴシック"/>
              </a:rPr>
              <a:t> including</a:t>
            </a:r>
            <a:r>
              <a:rPr lang="en-US" altLang="zh-CN" sz="700" smtClean="0">
                <a:cs typeface="宋体"/>
              </a:rPr>
              <a:t>: redress for human rights violations and abuses; access to dispute resolution procedures and mechanisms; effective enforcement including sanctions and remedies; participatory decision-making processes; cooperation with international and regional human rights mechanisms; and at a more global level, the adoption of human rights-based policy and development programme planning;</a:t>
            </a:r>
            <a:r>
              <a:rPr lang="en-US" altLang="ja-JP" sz="700" smtClean="0">
                <a:cs typeface="ＭＳ Ｐゴシック"/>
              </a:rPr>
              <a:t> </a:t>
            </a:r>
          </a:p>
          <a:p>
            <a:pPr eaLnBrk="1" hangingPunct="1">
              <a:lnSpc>
                <a:spcPct val="80000"/>
              </a:lnSpc>
              <a:spcBef>
                <a:spcPct val="0"/>
              </a:spcBef>
            </a:pPr>
            <a:r>
              <a:rPr lang="en-US" altLang="ja-JP" sz="700" b="1" smtClean="0">
                <a:cs typeface="ＭＳ Ｐゴシック"/>
              </a:rPr>
              <a:t>Programmes and policies for awareness-raising on human rights</a:t>
            </a:r>
            <a:r>
              <a:rPr lang="en-US" altLang="ja-JP" sz="700" smtClean="0">
                <a:cs typeface="ＭＳ Ｐゴシック"/>
              </a:rPr>
              <a:t> including women’s rights, through human rights education in schools, universities and professional education institutions, human rights training for public officials and other relevant professionals, as well as awareness-raising campaigns for the public at large; </a:t>
            </a:r>
          </a:p>
          <a:p>
            <a:pPr eaLnBrk="1" hangingPunct="1">
              <a:lnSpc>
                <a:spcPct val="80000"/>
              </a:lnSpc>
              <a:spcBef>
                <a:spcPct val="0"/>
              </a:spcBef>
            </a:pPr>
            <a:r>
              <a:rPr lang="en-US" altLang="ja-JP" sz="700" smtClean="0">
                <a:cs typeface="ＭＳ Ｐゴシック"/>
              </a:rPr>
              <a:t>The existence of a vibrant democratic </a:t>
            </a:r>
            <a:r>
              <a:rPr lang="en-US" altLang="ja-JP" sz="700" b="1" smtClean="0">
                <a:cs typeface="ＭＳ Ｐゴシック"/>
              </a:rPr>
              <a:t>civil society</a:t>
            </a:r>
            <a:r>
              <a:rPr lang="en-US" altLang="ja-JP" sz="700" smtClean="0">
                <a:cs typeface="ＭＳ Ｐゴシック"/>
              </a:rPr>
              <a:t> </a:t>
            </a:r>
            <a:r>
              <a:rPr lang="en-US" altLang="ja-JP" sz="700" b="1" smtClean="0">
                <a:cs typeface="ＭＳ Ｐゴシック"/>
              </a:rPr>
              <a:t>with the full and equal participation of men and women</a:t>
            </a:r>
            <a:r>
              <a:rPr lang="en-US" altLang="ja-JP" sz="700" smtClean="0">
                <a:cs typeface="ＭＳ Ｐゴシック"/>
              </a:rPr>
              <a:t>,</a:t>
            </a:r>
            <a:r>
              <a:rPr lang="en-US" altLang="ja-JP" sz="700" b="1" smtClean="0">
                <a:cs typeface="ＭＳ Ｐゴシック"/>
              </a:rPr>
              <a:t> </a:t>
            </a:r>
            <a:r>
              <a:rPr lang="en-US" altLang="ja-JP" sz="700" smtClean="0">
                <a:cs typeface="ＭＳ Ｐゴシック"/>
              </a:rPr>
              <a:t>including free, active and independent media and human rights defenders communities. The role of trade unions and employers’ organizations can also be very important in this context.</a:t>
            </a:r>
            <a:endParaRPr lang="en-GB" altLang="ja-JP" sz="700" smtClean="0">
              <a:cs typeface="ＭＳ Ｐゴシック"/>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A85D8C52-4F15-4166-BB4A-AE6006F23A4F}" type="slidenum">
              <a:rPr lang="en-US" altLang="ja-JP" sz="1200">
                <a:cs typeface="Arial" charset="0"/>
              </a:rPr>
              <a:pPr algn="r"/>
              <a:t>39</a:t>
            </a:fld>
            <a:endParaRPr lang="en-US" altLang="ja-JP" sz="1200">
              <a:cs typeface="Arial" charset="0"/>
            </a:endParaRPr>
          </a:p>
        </p:txBody>
      </p:sp>
      <p:sp>
        <p:nvSpPr>
          <p:cNvPr id="96258"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B45D3B09-141B-49A5-9ACD-CDC06E063459}" type="slidenum">
              <a:rPr lang="en-US" altLang="ja-JP" sz="1200">
                <a:cs typeface="Arial" charset="0"/>
              </a:rPr>
              <a:pPr algn="r"/>
              <a:t>39</a:t>
            </a:fld>
            <a:endParaRPr lang="en-US" altLang="ja-JP" sz="1200">
              <a:cs typeface="Arial" charset="0"/>
            </a:endParaRPr>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pPr eaLnBrk="1" hangingPunct="1">
              <a:lnSpc>
                <a:spcPct val="90000"/>
              </a:lnSpc>
              <a:spcBef>
                <a:spcPct val="0"/>
              </a:spcBef>
            </a:pPr>
            <a:r>
              <a:rPr lang="en-GB" altLang="ja-JP" sz="700" smtClean="0">
                <a:cs typeface="ＭＳ Ｐゴシック"/>
              </a:rPr>
              <a:t>The international human rights treaty system may seem focused on the international level, yet, clearly, it is at the national level that the promotion and protection of human rights matters most. The internationally agreed standards set out in the treaties require </a:t>
            </a:r>
            <a:r>
              <a:rPr lang="en-GB" altLang="ja-JP" sz="700" b="1" smtClean="0">
                <a:cs typeface="ＭＳ Ｐゴシック"/>
              </a:rPr>
              <a:t>effective national level implementation</a:t>
            </a:r>
            <a:r>
              <a:rPr lang="en-GB" altLang="ja-JP" sz="700" smtClean="0">
                <a:cs typeface="ＭＳ Ｐゴシック"/>
              </a:rPr>
              <a:t> in order to ensure that they are enjoyed by all men, women and children in each country.</a:t>
            </a:r>
          </a:p>
          <a:p>
            <a:pPr eaLnBrk="1" hangingPunct="1">
              <a:lnSpc>
                <a:spcPct val="90000"/>
              </a:lnSpc>
              <a:spcBef>
                <a:spcPct val="0"/>
              </a:spcBef>
            </a:pPr>
            <a:endParaRPr lang="en-GB" altLang="ja-JP" sz="700" smtClean="0">
              <a:cs typeface="ＭＳ Ｐゴシック"/>
            </a:endParaRPr>
          </a:p>
          <a:p>
            <a:pPr eaLnBrk="1" hangingPunct="1">
              <a:lnSpc>
                <a:spcPct val="90000"/>
              </a:lnSpc>
              <a:spcBef>
                <a:spcPct val="0"/>
              </a:spcBef>
            </a:pPr>
            <a:r>
              <a:rPr lang="en-GB" altLang="ja-JP" sz="700" b="1" smtClean="0">
                <a:cs typeface="ＭＳ Ｐゴシック"/>
              </a:rPr>
              <a:t>International and regional human rights mechanisms have an important role in supporting efforts</a:t>
            </a:r>
            <a:r>
              <a:rPr lang="en-GB" altLang="ja-JP" sz="700" smtClean="0">
                <a:cs typeface="ＭＳ Ｐゴシック"/>
              </a:rPr>
              <a:t> to strengthen the protection of human rights at the national level. Firstly the process of reporting to treaty bodies and other international human rights mechanisms, including the ILO Committee of Experts,  is in itself an important part of the development of a national human rights protection system. Secondly, the outputs of treaty bodies and ILO supervisory bodies provide States with practical advice and assistance on how best to implement the treaties.</a:t>
            </a:r>
          </a:p>
          <a:p>
            <a:pPr eaLnBrk="1" hangingPunct="1">
              <a:lnSpc>
                <a:spcPct val="90000"/>
              </a:lnSpc>
              <a:spcBef>
                <a:spcPct val="0"/>
              </a:spcBef>
            </a:pPr>
            <a:endParaRPr lang="en-GB" altLang="ja-JP" sz="700" smtClean="0">
              <a:cs typeface="ＭＳ Ｐゴシック"/>
            </a:endParaRPr>
          </a:p>
          <a:p>
            <a:pPr eaLnBrk="1" hangingPunct="1">
              <a:lnSpc>
                <a:spcPct val="90000"/>
              </a:lnSpc>
              <a:spcBef>
                <a:spcPct val="0"/>
              </a:spcBef>
            </a:pPr>
            <a:r>
              <a:rPr lang="en-GB" altLang="ja-JP" sz="700" b="1" smtClean="0">
                <a:cs typeface="ＭＳ Ｐゴシック"/>
              </a:rPr>
              <a:t>The outputs of the treaty bodies</a:t>
            </a:r>
            <a:r>
              <a:rPr lang="en-GB" altLang="ja-JP" sz="700" smtClean="0">
                <a:cs typeface="ＭＳ Ｐゴシック"/>
              </a:rPr>
              <a:t> and other international human rights mechanisms can provide states, as well as UN country teams and donors on useful guidance on where </a:t>
            </a:r>
            <a:r>
              <a:rPr lang="en-GB" altLang="ja-JP" sz="700" b="1" smtClean="0">
                <a:cs typeface="ＭＳ Ｐゴシック"/>
              </a:rPr>
              <a:t>more action is required to strengthen national protection of human rights</a:t>
            </a:r>
            <a:r>
              <a:rPr lang="en-GB" altLang="ja-JP" sz="700" smtClean="0">
                <a:cs typeface="ＭＳ Ｐゴシック"/>
              </a:rPr>
              <a:t>. </a:t>
            </a:r>
          </a:p>
          <a:p>
            <a:pPr eaLnBrk="1" hangingPunct="1">
              <a:lnSpc>
                <a:spcPct val="90000"/>
              </a:lnSpc>
              <a:spcBef>
                <a:spcPct val="0"/>
              </a:spcBef>
            </a:pPr>
            <a:endParaRPr lang="en-GB" altLang="ja-JP" sz="700" smtClean="0">
              <a:cs typeface="ＭＳ Ｐゴシック"/>
            </a:endParaRPr>
          </a:p>
          <a:p>
            <a:pPr eaLnBrk="1" hangingPunct="1">
              <a:lnSpc>
                <a:spcPct val="90000"/>
              </a:lnSpc>
              <a:spcBef>
                <a:spcPct val="0"/>
              </a:spcBef>
            </a:pPr>
            <a:r>
              <a:rPr lang="en-GB" altLang="ja-JP" sz="700" b="1" smtClean="0">
                <a:cs typeface="ＭＳ Ｐゴシック"/>
              </a:rPr>
              <a:t>Regional arrangements</a:t>
            </a:r>
            <a:r>
              <a:rPr lang="en-GB" altLang="ja-JP" sz="700" smtClean="0">
                <a:cs typeface="ＭＳ Ｐゴシック"/>
              </a:rPr>
              <a:t> play a fundamental role in promoting and protecting human rights. They should reinforce universal human rights standards as contained in international human rights instruments and their protection. The 1993 world conference on human rights endorses efforts under way to strengthen these arrangements and increase their effectiveness, while at the same time stressing the importance of cooperation with the UN human rights activities. The World Conference on Human Rights reiterates the need to consider the possibility of establishing regional and sub-regional arrangements for the promotion and protection of human rights where they do not already exist. </a:t>
            </a:r>
          </a:p>
          <a:p>
            <a:pPr eaLnBrk="1" hangingPunct="1">
              <a:lnSpc>
                <a:spcPct val="90000"/>
              </a:lnSpc>
              <a:spcBef>
                <a:spcPct val="0"/>
              </a:spcBef>
            </a:pPr>
            <a:endParaRPr lang="en-GB" altLang="ja-JP" sz="700" smtClean="0">
              <a:cs typeface="ＭＳ Ｐゴシック"/>
            </a:endParaRPr>
          </a:p>
          <a:p>
            <a:pPr eaLnBrk="1" hangingPunct="1">
              <a:lnSpc>
                <a:spcPct val="90000"/>
              </a:lnSpc>
              <a:spcBef>
                <a:spcPct val="20000"/>
              </a:spcBef>
              <a:buClr>
                <a:schemeClr val="tx2"/>
              </a:buClr>
              <a:buSzPct val="75000"/>
            </a:pPr>
            <a:r>
              <a:rPr lang="en-US" altLang="ja-JP" sz="700" smtClean="0">
                <a:cs typeface="ＭＳ Ｐゴシック"/>
              </a:rPr>
              <a:t>The international and regional human rights regimes can provide international protection of human rights. For example, some Treaty Bodies act as a quasi-judicial body examining individual cases of alleged violations. The Optional Protocols to CCPR and CEDAW, and optional clauses in CERD, CAT and the CMW provide for such procedures. The committees examine such complaints culminating in a final, non-binding decision that declares the complaint either inadmissible or admissible, and — in the latter case — issues an opinion on the merits (determining whether the complainant’s human rights have been violated). As established in the CCPR Optional Protocol, the individual must have </a:t>
            </a:r>
            <a:r>
              <a:rPr lang="en-US" altLang="ja-JP" sz="700" b="1" smtClean="0">
                <a:cs typeface="ＭＳ Ｐゴシック"/>
              </a:rPr>
              <a:t>exhausted all available domestic remedies</a:t>
            </a:r>
            <a:r>
              <a:rPr lang="en-US" altLang="ja-JP" sz="700" smtClean="0">
                <a:cs typeface="ＭＳ Ｐゴシック"/>
              </a:rPr>
              <a:t> before recurring to the committee. This shall not be the rule where the application of the remedies is unreasonably prolonged. The ILO supervisory system allows complaints to be submitted by trade unions or employers’ organizations, and domestic remedies do not need to be exhausted in order to bring a complaint.</a:t>
            </a:r>
          </a:p>
          <a:p>
            <a:pPr eaLnBrk="1" hangingPunct="1">
              <a:lnSpc>
                <a:spcPct val="90000"/>
              </a:lnSpc>
              <a:spcBef>
                <a:spcPct val="20000"/>
              </a:spcBef>
              <a:buClr>
                <a:schemeClr val="tx2"/>
              </a:buClr>
              <a:buSzPct val="75000"/>
            </a:pPr>
            <a:endParaRPr lang="en-GB" altLang="ja-JP" sz="700" smtClean="0">
              <a:cs typeface="ＭＳ Ｐゴシック"/>
            </a:endParaRPr>
          </a:p>
          <a:p>
            <a:pPr eaLnBrk="1" hangingPunct="1">
              <a:lnSpc>
                <a:spcPct val="90000"/>
              </a:lnSpc>
              <a:spcBef>
                <a:spcPct val="20000"/>
              </a:spcBef>
              <a:buClr>
                <a:schemeClr val="tx2"/>
              </a:buClr>
              <a:buSzPct val="75000"/>
            </a:pPr>
            <a:r>
              <a:rPr lang="en-GB" altLang="ja-JP" sz="700" smtClean="0">
                <a:cs typeface="ＭＳ Ｐゴシック"/>
              </a:rPr>
              <a:t>International and regional judicial and quasi-judicial protections </a:t>
            </a:r>
            <a:r>
              <a:rPr lang="en-GB" altLang="ja-JP" sz="700" b="1" smtClean="0">
                <a:cs typeface="ＭＳ Ｐゴシック"/>
              </a:rPr>
              <a:t>are complimentary</a:t>
            </a:r>
            <a:r>
              <a:rPr lang="en-GB" altLang="ja-JP" sz="700" smtClean="0">
                <a:cs typeface="ＭＳ Ｐゴシック"/>
              </a:rPr>
              <a:t>. This means that there is no hierarchy between both systems. When domestic remedies are exhausted, the individual has to chose whether to appeal to the Human Rights Committee or the Inter-American Commission, for example, but not to both of them.</a:t>
            </a:r>
            <a:endParaRPr lang="en-GB" altLang="ja-JP" sz="700" u="sng" smtClean="0">
              <a:cs typeface="ＭＳ Ｐゴシック"/>
            </a:endParaRPr>
          </a:p>
          <a:p>
            <a:pPr eaLnBrk="1" hangingPunct="1">
              <a:lnSpc>
                <a:spcPct val="90000"/>
              </a:lnSpc>
              <a:spcBef>
                <a:spcPct val="0"/>
              </a:spcBef>
            </a:pPr>
            <a:endParaRPr lang="ja-JP" altLang="ja-JP" sz="700" smtClean="0">
              <a:cs typeface="ＭＳ Ｐゴシック"/>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Slide Image Placeholder 1"/>
          <p:cNvSpPr>
            <a:spLocks noGrp="1" noRot="1" noChangeAspect="1"/>
          </p:cNvSpPr>
          <p:nvPr>
            <p:ph type="sldImg"/>
          </p:nvPr>
        </p:nvSpPr>
        <p:spPr>
          <a:ln/>
        </p:spPr>
      </p:sp>
      <p:sp>
        <p:nvSpPr>
          <p:cNvPr id="98306" name="Notes Placeholder 2"/>
          <p:cNvSpPr>
            <a:spLocks noGrp="1"/>
          </p:cNvSpPr>
          <p:nvPr>
            <p:ph type="body" idx="1"/>
          </p:nvPr>
        </p:nvSpPr>
        <p:spPr>
          <a:noFill/>
          <a:ln/>
        </p:spPr>
        <p:txBody>
          <a:bodyPr/>
          <a:lstStyle/>
          <a:p>
            <a:r>
              <a:rPr lang="en-GB" smtClean="0"/>
              <a:t>HIDDEN SLIDE</a:t>
            </a:r>
          </a:p>
        </p:txBody>
      </p:sp>
      <p:sp>
        <p:nvSpPr>
          <p:cNvPr id="98307" name="Slide Number Placeholder 3"/>
          <p:cNvSpPr>
            <a:spLocks noGrp="1"/>
          </p:cNvSpPr>
          <p:nvPr>
            <p:ph type="sldNum" sz="quarter" idx="5"/>
          </p:nvPr>
        </p:nvSpPr>
        <p:spPr>
          <a:noFill/>
        </p:spPr>
        <p:txBody>
          <a:bodyPr/>
          <a:lstStyle/>
          <a:p>
            <a:fld id="{4026DD9C-4386-4352-A632-4642EEEE69B3}" type="slidenum">
              <a:rPr lang="en-US" smtClean="0"/>
              <a:pPr/>
              <a:t>40</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xfrm>
            <a:off x="758825" y="5635625"/>
            <a:ext cx="5438775" cy="2657475"/>
          </a:xfrm>
          <a:noFill/>
          <a:ln/>
        </p:spPr>
        <p:txBody>
          <a:bodyPr/>
          <a:lstStyle/>
          <a:p>
            <a:pPr eaLnBrk="1" hangingPunct="1">
              <a:lnSpc>
                <a:spcPct val="90000"/>
              </a:lnSpc>
              <a:spcBef>
                <a:spcPct val="0"/>
              </a:spcBef>
              <a:spcAft>
                <a:spcPct val="70000"/>
              </a:spcAft>
            </a:pPr>
            <a:r>
              <a:rPr lang="en-GB" altLang="ja-JP" sz="800" smtClean="0">
                <a:cs typeface="ＭＳ Ｐゴシック"/>
              </a:rPr>
              <a:t>The progress in mainstreaming HR in the UN system owes muchto the consistent emphasis and efforts by all agencies and staff within the UN system, both on policy and operational fronts, to position human rights in our work as a key pillar of our common mandate under the Charter.</a:t>
            </a:r>
            <a:endParaRPr lang="en-US" altLang="ja-JP" sz="800" smtClean="0">
              <a:cs typeface="ＭＳ Ｐゴシック"/>
            </a:endParaRPr>
          </a:p>
          <a:p>
            <a:pPr eaLnBrk="1" hangingPunct="1">
              <a:lnSpc>
                <a:spcPct val="90000"/>
              </a:lnSpc>
              <a:spcAft>
                <a:spcPct val="20000"/>
              </a:spcAft>
            </a:pPr>
            <a:r>
              <a:rPr lang="en-GB" altLang="ja-JP" sz="800" b="1" smtClean="0">
                <a:cs typeface="ＭＳ Ｐゴシック"/>
              </a:rPr>
              <a:t>UN reform since 1997</a:t>
            </a:r>
            <a:r>
              <a:rPr lang="en-GB" altLang="ja-JP" sz="800" smtClean="0">
                <a:cs typeface="ＭＳ Ｐゴシック"/>
              </a:rPr>
              <a:t>: In a series of UN reform initiatives since 1997, human rights have been steadily integrated in the work of the UN system – from being a cross-cutting theme to strengthening system-wide coordination and country-level actions to support a stronger national human rights protection system.</a:t>
            </a:r>
          </a:p>
          <a:p>
            <a:pPr eaLnBrk="1" hangingPunct="1">
              <a:lnSpc>
                <a:spcPct val="90000"/>
              </a:lnSpc>
              <a:spcAft>
                <a:spcPct val="20000"/>
              </a:spcAft>
            </a:pPr>
            <a:r>
              <a:rPr lang="pl-PL" altLang="ja-JP" sz="800" b="1" smtClean="0">
                <a:cs typeface="ＭＳ Ｐゴシック"/>
              </a:rPr>
              <a:t>2000 Millennium Declaration</a:t>
            </a:r>
            <a:r>
              <a:rPr lang="pl-PL" altLang="ja-JP" sz="800" smtClean="0">
                <a:cs typeface="ＭＳ Ｐゴシック"/>
              </a:rPr>
              <a:t>: </a:t>
            </a:r>
            <a:r>
              <a:rPr lang="en-GB" altLang="ja-JP" sz="800" smtClean="0">
                <a:cs typeface="ＭＳ Ｐゴシック"/>
              </a:rPr>
              <a:t>At the Millennium Summit in 2000, Heads of States made significant commitment on a comprehensive set of agenda on development, human rights, rule of law and gender equality. </a:t>
            </a:r>
          </a:p>
          <a:p>
            <a:pPr eaLnBrk="1" hangingPunct="1">
              <a:lnSpc>
                <a:spcPct val="90000"/>
              </a:lnSpc>
              <a:spcAft>
                <a:spcPct val="20000"/>
              </a:spcAft>
            </a:pPr>
            <a:r>
              <a:rPr lang="pl-PL" altLang="ja-JP" sz="800" b="1" smtClean="0">
                <a:cs typeface="ＭＳ Ｐゴシック"/>
              </a:rPr>
              <a:t>2005 World Summit Outcome:</a:t>
            </a:r>
            <a:r>
              <a:rPr lang="pl-PL" altLang="ja-JP" sz="800" smtClean="0">
                <a:cs typeface="ＭＳ Ｐゴシック"/>
              </a:rPr>
              <a:t> </a:t>
            </a:r>
            <a:r>
              <a:rPr lang="en-GB" altLang="ja-JP" sz="800" smtClean="0">
                <a:cs typeface="ＭＳ Ｐゴシック"/>
              </a:rPr>
              <a:t>The 2005 World Summit further reaffirmed that human rights, development and peace &amp; security are three interlinked pillars of our Organization, and gave explicit support for the further integration of human rights within the UN system.  </a:t>
            </a:r>
          </a:p>
          <a:p>
            <a:pPr eaLnBrk="1" hangingPunct="1">
              <a:lnSpc>
                <a:spcPct val="90000"/>
              </a:lnSpc>
              <a:spcAft>
                <a:spcPct val="20000"/>
              </a:spcAft>
            </a:pPr>
            <a:r>
              <a:rPr lang="pl-PL" altLang="ja-JP" sz="800" b="1" smtClean="0">
                <a:cs typeface="ＭＳ Ｐゴシック"/>
              </a:rPr>
              <a:t>2010 MDGs Review Summit:</a:t>
            </a:r>
            <a:r>
              <a:rPr lang="pl-PL" altLang="ja-JP" sz="800" smtClean="0">
                <a:cs typeface="ＭＳ Ｐゴシック"/>
              </a:rPr>
              <a:t> </a:t>
            </a:r>
            <a:r>
              <a:rPr lang="en-GB" altLang="ja-JP" sz="800" smtClean="0">
                <a:cs typeface="ＭＳ Ｐゴシック"/>
              </a:rPr>
              <a:t>At MDG Review Summit, there was even more unprecedented commitment to human rights.  The Outcome Document recognized that human rights are essential for achieving the MDGs and the human rights principles of equality, non-discrimination, participation and accountability permeate in the Action Agenda.</a:t>
            </a:r>
            <a:endParaRPr lang="fr-FR" sz="800" smtClean="0"/>
          </a:p>
        </p:txBody>
      </p:sp>
      <p:sp>
        <p:nvSpPr>
          <p:cNvPr id="24579" name="Slide Number Placeholder 3"/>
          <p:cNvSpPr txBox="1">
            <a:spLocks noGrp="1"/>
          </p:cNvSpPr>
          <p:nvPr/>
        </p:nvSpPr>
        <p:spPr bwMode="auto">
          <a:xfrm>
            <a:off x="3851275" y="9378950"/>
            <a:ext cx="2944813" cy="493713"/>
          </a:xfrm>
          <a:prstGeom prst="rect">
            <a:avLst/>
          </a:prstGeom>
          <a:noFill/>
          <a:ln w="9525">
            <a:noFill/>
            <a:miter lim="800000"/>
            <a:headEnd/>
            <a:tailEnd/>
          </a:ln>
        </p:spPr>
        <p:txBody>
          <a:bodyPr anchor="b"/>
          <a:lstStyle/>
          <a:p>
            <a:pPr algn="r"/>
            <a:fld id="{2ECF1BF2-51FB-4F1B-AAA4-9A73C1E0905F}" type="slidenum">
              <a:rPr kumimoji="1" lang="ja-JP" altLang="en-US" sz="1200">
                <a:cs typeface="Arial" charset="0"/>
              </a:rPr>
              <a:pPr algn="r"/>
              <a:t>4</a:t>
            </a:fld>
            <a:endParaRPr kumimoji="1" lang="en-US" altLang="ja-JP" sz="1200">
              <a:cs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2BC107A0-8DB0-42D3-8116-CE9ECD1959E3}" type="slidenum">
              <a:rPr lang="en-US" altLang="ja-JP" sz="1200">
                <a:cs typeface="Arial" charset="0"/>
              </a:rPr>
              <a:pPr algn="r"/>
              <a:t>41</a:t>
            </a:fld>
            <a:endParaRPr lang="en-US" altLang="ja-JP" sz="1200">
              <a:cs typeface="Arial" charset="0"/>
            </a:endParaRPr>
          </a:p>
        </p:txBody>
      </p:sp>
      <p:sp>
        <p:nvSpPr>
          <p:cNvPr id="100354" name="Rectangle 2"/>
          <p:cNvSpPr>
            <a:spLocks noGrp="1" noRot="1" noChangeAspect="1" noChangeArrowheads="1" noTextEdit="1"/>
          </p:cNvSpPr>
          <p:nvPr>
            <p:ph type="sldImg"/>
          </p:nvPr>
        </p:nvSpPr>
        <p:spPr>
          <a:xfrm>
            <a:off x="931863" y="739775"/>
            <a:ext cx="4938712" cy="3703638"/>
          </a:xfrm>
          <a:ln/>
        </p:spPr>
      </p:sp>
      <p:sp>
        <p:nvSpPr>
          <p:cNvPr id="100355" name="Rectangle 3"/>
          <p:cNvSpPr>
            <a:spLocks noGrp="1" noChangeArrowheads="1"/>
          </p:cNvSpPr>
          <p:nvPr>
            <p:ph type="body" idx="1"/>
          </p:nvPr>
        </p:nvSpPr>
        <p:spPr>
          <a:xfrm>
            <a:off x="387350" y="4692650"/>
            <a:ext cx="6096000" cy="4829175"/>
          </a:xfrm>
          <a:noFill/>
          <a:ln/>
        </p:spPr>
        <p:txBody>
          <a:bodyPr/>
          <a:lstStyle/>
          <a:p>
            <a:pPr marL="228600" indent="-228600" eaLnBrk="1" hangingPunct="1">
              <a:spcBef>
                <a:spcPct val="0"/>
              </a:spcBef>
            </a:pPr>
            <a:r>
              <a:rPr lang="en-GB" altLang="zh-CN" sz="700" b="1" smtClean="0">
                <a:cs typeface="宋体"/>
              </a:rPr>
              <a:t>Continuing with the idea in the previous slide that the State is the primary duty bearer under international law, explain that:</a:t>
            </a:r>
          </a:p>
          <a:p>
            <a:pPr marL="228600" indent="-228600" eaLnBrk="1" hangingPunct="1">
              <a:spcBef>
                <a:spcPct val="0"/>
              </a:spcBef>
            </a:pPr>
            <a:r>
              <a:rPr lang="en-GB" altLang="zh-CN" sz="700" b="1" smtClean="0">
                <a:cs typeface="宋体"/>
              </a:rPr>
              <a:t> </a:t>
            </a:r>
          </a:p>
          <a:p>
            <a:pPr marL="228600" indent="-228600" eaLnBrk="1" hangingPunct="1">
              <a:spcBef>
                <a:spcPct val="0"/>
              </a:spcBef>
            </a:pPr>
            <a:r>
              <a:rPr lang="en-GB" altLang="zh-CN" sz="700" b="1" smtClean="0">
                <a:cs typeface="宋体"/>
              </a:rPr>
              <a:t>States Parties</a:t>
            </a:r>
            <a:r>
              <a:rPr lang="en-GB" altLang="zh-CN" sz="700" smtClean="0">
                <a:cs typeface="宋体"/>
              </a:rPr>
              <a:t> have specific obligations to respect, protect, and fulfil the rights recognized in the treaty and to take the necessary action towards their implementation.</a:t>
            </a:r>
            <a:r>
              <a:rPr lang="en-US" altLang="zh-CN" sz="700" smtClean="0">
                <a:cs typeface="宋体"/>
              </a:rPr>
              <a:t> All rights, to varying degrees, entail obligations of an </a:t>
            </a:r>
            <a:r>
              <a:rPr lang="en-US" altLang="zh-CN" sz="700" b="1" i="1" smtClean="0">
                <a:cs typeface="宋体"/>
              </a:rPr>
              <a:t>immediate</a:t>
            </a:r>
            <a:r>
              <a:rPr lang="en-US" altLang="zh-CN" sz="700" b="1" smtClean="0">
                <a:cs typeface="宋体"/>
              </a:rPr>
              <a:t> kind</a:t>
            </a:r>
            <a:r>
              <a:rPr lang="en-US" altLang="zh-CN" sz="700" smtClean="0">
                <a:cs typeface="宋体"/>
              </a:rPr>
              <a:t>, such as the obligation not to discriminate in the realization of the right in question. In the case of economic, social and cultural rights in particular, obligations can also be </a:t>
            </a:r>
            <a:r>
              <a:rPr lang="en-US" altLang="zh-CN" sz="700" b="1" smtClean="0">
                <a:cs typeface="宋体"/>
              </a:rPr>
              <a:t>of a </a:t>
            </a:r>
            <a:r>
              <a:rPr lang="en-US" altLang="zh-CN" sz="700" b="1" i="1" smtClean="0">
                <a:cs typeface="宋体"/>
              </a:rPr>
              <a:t>progressive</a:t>
            </a:r>
            <a:r>
              <a:rPr lang="en-US" altLang="zh-CN" sz="700" b="1" smtClean="0">
                <a:cs typeface="宋体"/>
              </a:rPr>
              <a:t> kind</a:t>
            </a:r>
            <a:r>
              <a:rPr lang="en-US" altLang="zh-CN" sz="700" smtClean="0">
                <a:cs typeface="宋体"/>
              </a:rPr>
              <a:t>, the realization of the right being subject to resource constraints.</a:t>
            </a:r>
            <a:endParaRPr lang="en-GB" altLang="ja-JP" sz="700" smtClean="0">
              <a:cs typeface="ＭＳ Ｐゴシック"/>
            </a:endParaRPr>
          </a:p>
          <a:p>
            <a:pPr marL="228600" indent="-228600" eaLnBrk="1" hangingPunct="1">
              <a:spcBef>
                <a:spcPct val="0"/>
              </a:spcBef>
            </a:pPr>
            <a:endParaRPr lang="en-US" altLang="ja-JP" sz="700" smtClean="0">
              <a:cs typeface="ＭＳ Ｐゴシック"/>
            </a:endParaRPr>
          </a:p>
          <a:p>
            <a:pPr marL="228600" indent="-228600" eaLnBrk="1" hangingPunct="1">
              <a:spcBef>
                <a:spcPct val="0"/>
              </a:spcBef>
            </a:pPr>
            <a:r>
              <a:rPr lang="en-GB" altLang="ja-JP" sz="700" smtClean="0">
                <a:cs typeface="ＭＳ Ｐゴシック"/>
              </a:rPr>
              <a:t>the </a:t>
            </a:r>
            <a:r>
              <a:rPr lang="en-GB" altLang="ja-JP" sz="700" b="1" smtClean="0">
                <a:cs typeface="ＭＳ Ｐゴシック"/>
              </a:rPr>
              <a:t>obligation to</a:t>
            </a:r>
            <a:r>
              <a:rPr lang="en-GB" altLang="ja-JP" sz="700" smtClean="0">
                <a:cs typeface="ＭＳ Ｐゴシック"/>
              </a:rPr>
              <a:t> </a:t>
            </a:r>
            <a:r>
              <a:rPr lang="en-GB" altLang="ja-JP" sz="700" b="1" i="1" smtClean="0">
                <a:cs typeface="ＭＳ Ｐゴシック"/>
              </a:rPr>
              <a:t>respect</a:t>
            </a:r>
            <a:r>
              <a:rPr lang="en-GB" altLang="ja-JP" sz="700" smtClean="0">
                <a:cs typeface="ＭＳ Ｐゴシック"/>
              </a:rPr>
              <a:t> the human rights of all people within its jurisdiction, meaning </a:t>
            </a:r>
            <a:r>
              <a:rPr lang="en-GB" altLang="ja-JP" sz="700" u="sng" smtClean="0">
                <a:cs typeface="ＭＳ Ｐゴシック"/>
              </a:rPr>
              <a:t>abstaining from any conduct or activity</a:t>
            </a:r>
            <a:r>
              <a:rPr lang="en-GB" altLang="ja-JP" sz="700" smtClean="0">
                <a:cs typeface="ＭＳ Ｐゴシック"/>
              </a:rPr>
              <a:t> that violates human rights. This obligation requires States to ensure that human rights are fully respected in state policies, laws and actions, including those of public officials.</a:t>
            </a:r>
          </a:p>
          <a:p>
            <a:pPr marL="228600" indent="-228600" eaLnBrk="1" hangingPunct="1">
              <a:spcBef>
                <a:spcPct val="0"/>
              </a:spcBef>
            </a:pPr>
            <a:r>
              <a:rPr lang="en-GB" altLang="ja-JP" sz="700" smtClean="0">
                <a:cs typeface="ＭＳ Ｐゴシック"/>
              </a:rPr>
              <a:t>  the </a:t>
            </a:r>
            <a:r>
              <a:rPr lang="en-GB" altLang="ja-JP" sz="700" b="1" smtClean="0">
                <a:cs typeface="ＭＳ Ｐゴシック"/>
              </a:rPr>
              <a:t>obligation to</a:t>
            </a:r>
            <a:r>
              <a:rPr lang="en-GB" altLang="ja-JP" sz="700" smtClean="0">
                <a:cs typeface="ＭＳ Ｐゴシック"/>
              </a:rPr>
              <a:t> </a:t>
            </a:r>
            <a:r>
              <a:rPr lang="en-GB" altLang="ja-JP" sz="700" b="1" i="1" smtClean="0">
                <a:cs typeface="ＭＳ Ｐゴシック"/>
              </a:rPr>
              <a:t>protect</a:t>
            </a:r>
            <a:r>
              <a:rPr lang="en-GB" altLang="ja-JP" sz="700" smtClean="0">
                <a:cs typeface="ＭＳ Ｐゴシック"/>
              </a:rPr>
              <a:t> the human rights of all people without discrimination </a:t>
            </a:r>
            <a:r>
              <a:rPr lang="en-GB" altLang="ja-JP" sz="700" u="sng" smtClean="0">
                <a:cs typeface="ＭＳ Ｐゴシック"/>
              </a:rPr>
              <a:t>from violations by state and non-state actors</a:t>
            </a:r>
            <a:r>
              <a:rPr lang="en-GB" altLang="ja-JP" sz="700" smtClean="0">
                <a:cs typeface="ＭＳ Ｐゴシック"/>
              </a:rPr>
              <a:t> including individuals, groups, institutions and corporations. This obligation requires States to ensure that everyone enjoys their human rights within their jurisdiction by protecting their human rights from the actions of individuals and groups including corporations, institutions, and public and private bodies. This protection is achieved primarily through the enactment of laws and the establishment of redress procedures, as well as through national mechanisms to monitor human rights violations. </a:t>
            </a:r>
            <a:endParaRPr lang="en-US" altLang="ja-JP" sz="700" smtClean="0">
              <a:cs typeface="ＭＳ Ｐゴシック"/>
            </a:endParaRPr>
          </a:p>
          <a:p>
            <a:pPr marL="228600" indent="-228600" eaLnBrk="1" hangingPunct="1">
              <a:spcBef>
                <a:spcPct val="0"/>
              </a:spcBef>
            </a:pPr>
            <a:r>
              <a:rPr lang="en-GB" altLang="ja-JP" sz="700" smtClean="0">
                <a:cs typeface="ＭＳ Ｐゴシック"/>
              </a:rPr>
              <a:t>the </a:t>
            </a:r>
            <a:r>
              <a:rPr lang="en-GB" altLang="ja-JP" sz="700" b="1" smtClean="0">
                <a:cs typeface="ＭＳ Ｐゴシック"/>
              </a:rPr>
              <a:t>obligation to</a:t>
            </a:r>
            <a:r>
              <a:rPr lang="en-GB" altLang="ja-JP" sz="700" i="1" smtClean="0">
                <a:cs typeface="ＭＳ Ｐゴシック"/>
              </a:rPr>
              <a:t> </a:t>
            </a:r>
            <a:r>
              <a:rPr lang="en-GB" altLang="ja-JP" sz="700" b="1" i="1" smtClean="0">
                <a:cs typeface="ＭＳ Ｐゴシック"/>
              </a:rPr>
              <a:t>fulfil</a:t>
            </a:r>
            <a:r>
              <a:rPr lang="en-GB" altLang="ja-JP" sz="700" b="1" smtClean="0">
                <a:cs typeface="ＭＳ Ｐゴシック"/>
              </a:rPr>
              <a:t> (or ensure) </a:t>
            </a:r>
            <a:r>
              <a:rPr lang="en-GB" altLang="ja-JP" sz="700" smtClean="0">
                <a:cs typeface="ＭＳ Ｐゴシック"/>
              </a:rPr>
              <a:t>human rights by creating an </a:t>
            </a:r>
            <a:r>
              <a:rPr lang="en-GB" altLang="ja-JP" sz="700" u="sng" smtClean="0">
                <a:cs typeface="ＭＳ Ｐゴシック"/>
              </a:rPr>
              <a:t>enabling environment</a:t>
            </a:r>
            <a:r>
              <a:rPr lang="en-GB" altLang="ja-JP" sz="700" smtClean="0">
                <a:cs typeface="ＭＳ Ｐゴシック"/>
              </a:rPr>
              <a:t> through all appropriate means particularly through resource allocation. This obligation requires States to take establish measures to ensure the realisation of human rights such as legislative, administrative, or other measures in order to give effect to the rights recognized in the treaty. The International Covenant on Economic, Social and Cultural Rights and the Convention on the Rights of the Child both provide that States should “</a:t>
            </a:r>
            <a:r>
              <a:rPr lang="en-GB" altLang="ja-JP" sz="700" b="1" smtClean="0">
                <a:cs typeface="ＭＳ Ｐゴシック"/>
              </a:rPr>
              <a:t>take steps, to the maximum of available resources, towards the progressive achievement of the full realisation of these rights</a:t>
            </a:r>
            <a:r>
              <a:rPr lang="en-GB" altLang="ja-JP" sz="700" smtClean="0">
                <a:cs typeface="ＭＳ Ｐゴシック"/>
              </a:rPr>
              <a:t>.” Thus, the State must take steps such as by setting goals, targets and timeframes for their national plans for fulfilling rights, which may also include seeking international development assistance. The obligation to fulfil includes promoting respect for human rights and fundamental freedoms through, for example, </a:t>
            </a:r>
            <a:r>
              <a:rPr lang="en-GB" altLang="ja-JP" sz="700" u="sng" smtClean="0">
                <a:cs typeface="ＭＳ Ｐゴシック"/>
              </a:rPr>
              <a:t>human rights education and training</a:t>
            </a:r>
            <a:r>
              <a:rPr lang="en-GB" altLang="ja-JP" sz="700" smtClean="0">
                <a:cs typeface="ＭＳ Ｐゴシック"/>
              </a:rPr>
              <a:t>, and ensuring that human rights principles and standards recognized in the human rights treaties are widely known, as well as other measures necessary to prevent violations of human rights.</a:t>
            </a:r>
            <a:endParaRPr lang="en-US" altLang="ja-JP" sz="700" smtClean="0">
              <a:cs typeface="ＭＳ Ｐゴシック"/>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9C5C05BC-F410-406B-9429-878B6988E392}" type="slidenum">
              <a:rPr kumimoji="1" lang="en-US" sz="1200">
                <a:solidFill>
                  <a:srgbClr val="000000"/>
                </a:solidFill>
                <a:latin typeface="Times New Roman" pitchFamily="18" charset="0"/>
                <a:cs typeface="Arial" charset="0"/>
              </a:rPr>
              <a:pPr algn="r"/>
              <a:t>42</a:t>
            </a:fld>
            <a:endParaRPr kumimoji="1" lang="en-US" sz="1200">
              <a:solidFill>
                <a:srgbClr val="000000"/>
              </a:solidFill>
              <a:latin typeface="Times New Roman" pitchFamily="18" charset="0"/>
              <a:cs typeface="Arial" charset="0"/>
            </a:endParaRPr>
          </a:p>
        </p:txBody>
      </p:sp>
      <p:sp>
        <p:nvSpPr>
          <p:cNvPr id="102402" name="Rectangle 2"/>
          <p:cNvSpPr>
            <a:spLocks noGrp="1" noRot="1" noChangeAspect="1" noChangeArrowheads="1" noTextEdit="1"/>
          </p:cNvSpPr>
          <p:nvPr>
            <p:ph type="sldImg"/>
          </p:nvPr>
        </p:nvSpPr>
        <p:spPr>
          <a:xfrm>
            <a:off x="1487488" y="739775"/>
            <a:ext cx="3784600" cy="2838450"/>
          </a:xfrm>
          <a:ln/>
        </p:spPr>
      </p:sp>
      <p:sp>
        <p:nvSpPr>
          <p:cNvPr id="102403" name="Rectangle 3"/>
          <p:cNvSpPr>
            <a:spLocks noGrp="1" noChangeArrowheads="1"/>
          </p:cNvSpPr>
          <p:nvPr>
            <p:ph type="body" idx="1"/>
          </p:nvPr>
        </p:nvSpPr>
        <p:spPr>
          <a:xfrm>
            <a:off x="387350" y="3792538"/>
            <a:ext cx="6097588" cy="5729287"/>
          </a:xfrm>
          <a:noFill/>
          <a:ln/>
        </p:spPr>
        <p:txBody>
          <a:bodyPr/>
          <a:lstStyle/>
          <a:p>
            <a:pPr marL="228600" indent="-228600" eaLnBrk="1" hangingPunct="1">
              <a:lnSpc>
                <a:spcPct val="80000"/>
              </a:lnSpc>
            </a:pPr>
            <a:r>
              <a:rPr lang="en-US" sz="800" smtClean="0">
                <a:latin typeface="Arial" charset="0"/>
              </a:rPr>
              <a:t>HIDDEN SLIDE</a:t>
            </a:r>
          </a:p>
          <a:p>
            <a:pPr marL="228600" indent="-228600" eaLnBrk="1" hangingPunct="1">
              <a:lnSpc>
                <a:spcPct val="80000"/>
              </a:lnSpc>
            </a:pPr>
            <a:endParaRPr lang="en-US" sz="800" smtClean="0">
              <a:latin typeface="Arial" charset="0"/>
            </a:endParaRPr>
          </a:p>
          <a:p>
            <a:pPr marL="228600" indent="-228600" eaLnBrk="1" hangingPunct="1">
              <a:lnSpc>
                <a:spcPct val="80000"/>
              </a:lnSpc>
            </a:pPr>
            <a:r>
              <a:rPr lang="en-US" sz="800" smtClean="0">
                <a:latin typeface="Arial" charset="0"/>
              </a:rPr>
              <a:t>This slide offers some concrete examples of the 3 duty-bearer obligations explained in the previous slide, using HIV</a:t>
            </a:r>
          </a:p>
          <a:p>
            <a:pPr marL="228600" indent="-228600" eaLnBrk="1" hangingPunct="1">
              <a:lnSpc>
                <a:spcPct val="80000"/>
              </a:lnSpc>
            </a:pPr>
            <a:endParaRPr lang="en-US" sz="800" smtClean="0">
              <a:latin typeface="Arial" charset="0"/>
            </a:endParaRPr>
          </a:p>
          <a:p>
            <a:pPr marL="228600" indent="-228600" eaLnBrk="1" hangingPunct="1">
              <a:lnSpc>
                <a:spcPct val="80000"/>
              </a:lnSpc>
            </a:pPr>
            <a:r>
              <a:rPr lang="en-US" sz="800" smtClean="0">
                <a:latin typeface="Arial" charset="0"/>
              </a:rPr>
              <a:t>When debriefing the slide, focus on the bottom row of boxes as examples of the State fulfilling its role as a duty bearer to people at risk of, or living with, HIV and AIDS.</a:t>
            </a:r>
          </a:p>
          <a:p>
            <a:pPr marL="228600" indent="-228600" eaLnBrk="1" hangingPunct="1">
              <a:lnSpc>
                <a:spcPct val="80000"/>
              </a:lnSpc>
            </a:pPr>
            <a:endParaRPr lang="en-US" sz="800" smtClean="0">
              <a:latin typeface="Arial" charset="0"/>
            </a:endParaRPr>
          </a:p>
          <a:p>
            <a:pPr marL="228600" indent="-228600" eaLnBrk="1" hangingPunct="1">
              <a:lnSpc>
                <a:spcPct val="80000"/>
              </a:lnSpc>
            </a:pPr>
            <a:r>
              <a:rPr lang="en-US" sz="800" smtClean="0">
                <a:latin typeface="Arial" charset="0"/>
              </a:rPr>
              <a:t>Time permitting, do the following in plenary discussion:</a:t>
            </a:r>
          </a:p>
          <a:p>
            <a:pPr marL="228600" indent="-228600" eaLnBrk="1" hangingPunct="1">
              <a:lnSpc>
                <a:spcPct val="80000"/>
              </a:lnSpc>
            </a:pPr>
            <a:endParaRPr lang="en-US" sz="800" smtClean="0">
              <a:latin typeface="Arial" charset="0"/>
            </a:endParaRPr>
          </a:p>
          <a:p>
            <a:pPr marL="228600" indent="-228600" eaLnBrk="1" hangingPunct="1">
              <a:lnSpc>
                <a:spcPct val="80000"/>
              </a:lnSpc>
              <a:buFontTx/>
              <a:buAutoNum type="arabicPeriod"/>
            </a:pPr>
            <a:r>
              <a:rPr lang="en-US" sz="800" smtClean="0">
                <a:latin typeface="Arial" charset="0"/>
              </a:rPr>
              <a:t>Ask participants to identify the right or rights which are affected by the examples of State action – also see if they can name a specific convention or treaty that establishes the right</a:t>
            </a:r>
          </a:p>
          <a:p>
            <a:pPr marL="228600" indent="-228600" eaLnBrk="1" hangingPunct="1">
              <a:lnSpc>
                <a:spcPct val="80000"/>
              </a:lnSpc>
            </a:pPr>
            <a:r>
              <a:rPr lang="en-US" sz="800" smtClean="0">
                <a:latin typeface="Arial" charset="0"/>
              </a:rPr>
              <a:t>Boxes from left to right:</a:t>
            </a:r>
          </a:p>
          <a:p>
            <a:pPr marL="228600" indent="-228600" eaLnBrk="1" hangingPunct="1">
              <a:lnSpc>
                <a:spcPct val="80000"/>
              </a:lnSpc>
            </a:pPr>
            <a:r>
              <a:rPr lang="en-US" sz="800" smtClean="0">
                <a:latin typeface="Arial" charset="0"/>
              </a:rPr>
              <a:t>Box 1: Right to health (UDHR </a:t>
            </a:r>
            <a:r>
              <a:rPr lang="en-US" altLang="zh-CN" sz="800" smtClean="0">
                <a:latin typeface="Arial" charset="0"/>
                <a:cs typeface="宋体"/>
              </a:rPr>
              <a:t>Art. 25; ICESCR Art. 12; CEDAW Art. 12; CRC Art. 24) </a:t>
            </a:r>
            <a:endParaRPr lang="en-US" sz="800" smtClean="0">
              <a:latin typeface="Arial" charset="0"/>
            </a:endParaRPr>
          </a:p>
          <a:p>
            <a:pPr marL="228600" indent="-228600" eaLnBrk="1" hangingPunct="1">
              <a:lnSpc>
                <a:spcPct val="80000"/>
              </a:lnSpc>
            </a:pPr>
            <a:r>
              <a:rPr lang="en-US" sz="800" smtClean="0">
                <a:latin typeface="Arial" charset="0"/>
              </a:rPr>
              <a:t>Box 2: Right to privacy (ICCPR Art. 17); Right to liberty and security of person (ICCPR Art. 9)</a:t>
            </a:r>
          </a:p>
          <a:p>
            <a:pPr marL="228600" indent="-228600" eaLnBrk="1" hangingPunct="1">
              <a:lnSpc>
                <a:spcPct val="80000"/>
              </a:lnSpc>
            </a:pPr>
            <a:r>
              <a:rPr lang="en-US" sz="800" smtClean="0">
                <a:latin typeface="Arial" charset="0"/>
              </a:rPr>
              <a:t>Box 3: Women’s right to legal capacity and equality within the family (CEDAW Art . 16); Right to protection of the family (UDHR Art. 16);  plus, possibly, a range of children’s rights</a:t>
            </a:r>
          </a:p>
          <a:p>
            <a:pPr marL="228600" indent="-228600" eaLnBrk="1" hangingPunct="1">
              <a:lnSpc>
                <a:spcPct val="80000"/>
              </a:lnSpc>
            </a:pPr>
            <a:endParaRPr lang="en-US" sz="800" smtClean="0">
              <a:latin typeface="Arial" charset="0"/>
            </a:endParaRPr>
          </a:p>
          <a:p>
            <a:pPr marL="228600" indent="-228600" eaLnBrk="1" hangingPunct="1">
              <a:lnSpc>
                <a:spcPct val="80000"/>
              </a:lnSpc>
            </a:pPr>
            <a:r>
              <a:rPr lang="en-US" sz="800" smtClean="0">
                <a:latin typeface="Arial" charset="0"/>
              </a:rPr>
              <a:t>2. Ask participants to identify some recent actions by the State or other responsible parties for each of Respect, Protect, and Fulfill</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Slide Image Placeholder 1"/>
          <p:cNvSpPr>
            <a:spLocks noGrp="1" noRot="1" noChangeAspect="1" noTextEdit="1"/>
          </p:cNvSpPr>
          <p:nvPr>
            <p:ph type="sldImg"/>
          </p:nvPr>
        </p:nvSpPr>
        <p:spPr>
          <a:ln/>
        </p:spPr>
      </p:sp>
      <p:sp>
        <p:nvSpPr>
          <p:cNvPr id="104450" name="Notes Placeholder 2"/>
          <p:cNvSpPr>
            <a:spLocks noGrp="1"/>
          </p:cNvSpPr>
          <p:nvPr>
            <p:ph type="body" idx="1"/>
          </p:nvPr>
        </p:nvSpPr>
        <p:spPr>
          <a:noFill/>
          <a:ln/>
        </p:spPr>
        <p:txBody>
          <a:bodyPr/>
          <a:lstStyle/>
          <a:p>
            <a:pPr eaLnBrk="1" hangingPunct="1"/>
            <a:r>
              <a:rPr lang="en-US" sz="700" smtClean="0"/>
              <a:t>HIDDEN SLIDE</a:t>
            </a:r>
          </a:p>
          <a:p>
            <a:pPr eaLnBrk="1" hangingPunct="1"/>
            <a:endParaRPr lang="en-US" sz="700" b="1" smtClean="0"/>
          </a:p>
          <a:p>
            <a:pPr eaLnBrk="1" hangingPunct="1"/>
            <a:r>
              <a:rPr lang="en-US" sz="700" b="1" smtClean="0"/>
              <a:t>Availability : </a:t>
            </a:r>
            <a:r>
              <a:rPr lang="en-US" sz="700" smtClean="0"/>
              <a:t>facilities, services, goods and programmes must be available in sufficient quantity within the State party.</a:t>
            </a:r>
          </a:p>
          <a:p>
            <a:pPr eaLnBrk="1" hangingPunct="1"/>
            <a:endParaRPr lang="en-US" sz="700" smtClean="0"/>
          </a:p>
          <a:p>
            <a:pPr eaLnBrk="1" hangingPunct="1"/>
            <a:r>
              <a:rPr lang="en-US" sz="700" b="1" smtClean="0"/>
              <a:t>Accessibility: </a:t>
            </a:r>
            <a:r>
              <a:rPr lang="en-US" sz="700" smtClean="0"/>
              <a:t>facilities and services relating to the enjoyment of any given right have to be accessible to everyone without discrimination. Accessibility has four overlapping dimensions: i) </a:t>
            </a:r>
            <a:r>
              <a:rPr lang="en-US" sz="700" i="1" smtClean="0"/>
              <a:t>physical accessibility</a:t>
            </a:r>
            <a:r>
              <a:rPr lang="en-US" sz="700" smtClean="0"/>
              <a:t> meaning that facilities and services must be within safe reach for all sections of the population; ii) </a:t>
            </a:r>
            <a:r>
              <a:rPr lang="en-US" sz="700" i="1" smtClean="0"/>
              <a:t>economic accessibility</a:t>
            </a:r>
            <a:r>
              <a:rPr lang="en-US" sz="700" smtClean="0"/>
              <a:t> meaning that facilities and services must be affordable for all and whatever costs and charges involved must not compromise or threaten the realization of other rights; iii) </a:t>
            </a:r>
            <a:r>
              <a:rPr lang="en-US" sz="700" i="1" smtClean="0"/>
              <a:t>non-discrimination</a:t>
            </a:r>
            <a:r>
              <a:rPr lang="en-US" sz="700" smtClean="0"/>
              <a:t> meaning that facilities and services must be accessible to all including the most vulnerable or marginalized sections of the population, in law and in fact without discrimination on any of the prohibited grounds; and iv) </a:t>
            </a:r>
            <a:r>
              <a:rPr lang="en-US" sz="700" i="1" smtClean="0"/>
              <a:t>information accessibility</a:t>
            </a:r>
            <a:r>
              <a:rPr lang="en-US" sz="700" smtClean="0"/>
              <a:t> which includes the right of everyone to seek, receive and impart information concerning the right question.  </a:t>
            </a:r>
            <a:r>
              <a:rPr lang="en-US" sz="700" b="1" smtClean="0"/>
              <a:t> </a:t>
            </a:r>
          </a:p>
          <a:p>
            <a:pPr eaLnBrk="1" hangingPunct="1"/>
            <a:endParaRPr lang="en-US" sz="700" b="1" smtClean="0"/>
          </a:p>
          <a:p>
            <a:pPr eaLnBrk="1" hangingPunct="1"/>
            <a:r>
              <a:rPr lang="en-US" sz="700" b="1" smtClean="0"/>
              <a:t>Acceptability: </a:t>
            </a:r>
            <a:r>
              <a:rPr lang="en-US" sz="700" smtClean="0"/>
              <a:t>laws, policies, strategies, programmes and measures should be formulated and implemented in a way that is acceptable by the individuals and communities involved. Consultation and participation processes are key in this context.</a:t>
            </a:r>
          </a:p>
          <a:p>
            <a:pPr eaLnBrk="1" hangingPunct="1"/>
            <a:endParaRPr lang="en-US" sz="700" smtClean="0"/>
          </a:p>
          <a:p>
            <a:pPr eaLnBrk="1" hangingPunct="1"/>
            <a:r>
              <a:rPr lang="en-US" sz="700" b="1" smtClean="0"/>
              <a:t>Adaptability: </a:t>
            </a:r>
            <a:r>
              <a:rPr lang="en-US" sz="700" smtClean="0"/>
              <a:t>requires strategies, policies, programmes and measures adopted by States parties</a:t>
            </a:r>
            <a:r>
              <a:rPr lang="en-US" sz="700" b="1" smtClean="0"/>
              <a:t> </a:t>
            </a:r>
            <a:r>
              <a:rPr lang="en-US" sz="700" smtClean="0"/>
              <a:t>to be flexible and relevant so as to respond to the needs of changing societies and communities and to the needs of different within their diverse social and cultural settings. </a:t>
            </a:r>
            <a:endParaRPr lang="en-US" sz="700" b="1" smtClean="0"/>
          </a:p>
          <a:p>
            <a:pPr eaLnBrk="1" hangingPunct="1"/>
            <a:endParaRPr lang="en-US" sz="700" b="1" smtClean="0"/>
          </a:p>
          <a:p>
            <a:pPr eaLnBrk="1" hangingPunct="1"/>
            <a:r>
              <a:rPr lang="en-US" sz="700" b="1" smtClean="0"/>
              <a:t>Quality: </a:t>
            </a:r>
            <a:r>
              <a:rPr lang="en-US" sz="700" smtClean="0"/>
              <a:t>facilities, services and goods relating to the enjoyment of any given right must be scientifically appropriate and of good quality. </a:t>
            </a:r>
          </a:p>
          <a:p>
            <a:pPr eaLnBrk="1" hangingPunct="1"/>
            <a:r>
              <a:rPr lang="en-US" sz="700" smtClean="0"/>
              <a:t/>
            </a:r>
            <a:br>
              <a:rPr lang="en-US" sz="700" smtClean="0"/>
            </a:br>
            <a:r>
              <a:rPr lang="en-US" sz="700" b="1" smtClean="0"/>
              <a:t>Appropriateness</a:t>
            </a:r>
            <a:r>
              <a:rPr lang="en-US" sz="700" smtClean="0"/>
              <a:t>: refers to the realization of a specific human right in way that is pertinent and suitable to a given cultural modality or context, that is, respectful of the culture and cultural rights of individual and communities, including minorities and indigenous peoples. </a:t>
            </a:r>
            <a:endParaRPr lang="fr-FR" sz="700" smtClean="0"/>
          </a:p>
        </p:txBody>
      </p:sp>
      <p:sp>
        <p:nvSpPr>
          <p:cNvPr id="104451" name="Slide Number Placeholder 3"/>
          <p:cNvSpPr txBox="1">
            <a:spLocks noGrp="1"/>
          </p:cNvSpPr>
          <p:nvPr/>
        </p:nvSpPr>
        <p:spPr bwMode="auto">
          <a:xfrm>
            <a:off x="3851275" y="9378950"/>
            <a:ext cx="2944813" cy="493713"/>
          </a:xfrm>
          <a:prstGeom prst="rect">
            <a:avLst/>
          </a:prstGeom>
          <a:noFill/>
          <a:ln w="9525">
            <a:noFill/>
            <a:miter lim="800000"/>
            <a:headEnd/>
            <a:tailEnd/>
          </a:ln>
        </p:spPr>
        <p:txBody>
          <a:bodyPr anchor="b"/>
          <a:lstStyle/>
          <a:p>
            <a:pPr algn="r"/>
            <a:fld id="{3BFAB90F-0E76-40DC-8A3B-2CF6B5173887}" type="slidenum">
              <a:rPr kumimoji="1" lang="ja-JP" altLang="en-US" sz="1200">
                <a:cs typeface="Arial" charset="0"/>
              </a:rPr>
              <a:pPr algn="r"/>
              <a:t>43</a:t>
            </a:fld>
            <a:endParaRPr kumimoji="1" lang="en-US" altLang="ja-JP" sz="1200">
              <a:cs typeface="Arial"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2"/>
          <p:cNvSpPr>
            <a:spLocks noGrp="1" noRot="1" noChangeAspect="1" noChangeArrowheads="1" noTextEdit="1"/>
          </p:cNvSpPr>
          <p:nvPr>
            <p:ph type="sldImg"/>
          </p:nvPr>
        </p:nvSpPr>
        <p:spPr>
          <a:ln/>
        </p:spPr>
      </p:sp>
      <p:sp>
        <p:nvSpPr>
          <p:cNvPr id="106498" name="Rectangle 3"/>
          <p:cNvSpPr>
            <a:spLocks noGrp="1" noChangeArrowheads="1"/>
          </p:cNvSpPr>
          <p:nvPr>
            <p:ph type="body" idx="1"/>
          </p:nvPr>
        </p:nvSpPr>
        <p:spPr>
          <a:noFill/>
          <a:ln/>
        </p:spPr>
        <p:txBody>
          <a:bodyPr/>
          <a:lstStyle/>
          <a:p>
            <a:pPr eaLnBrk="1" hangingPunct="1"/>
            <a:r>
              <a:rPr lang="en-US" smtClean="0"/>
              <a:t>HIDDEN SLIDE</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9151307B-3280-4810-A72D-3AEC711833D0}" type="slidenum">
              <a:rPr lang="en-US" altLang="ja-JP" sz="1200">
                <a:cs typeface="Arial" charset="0"/>
              </a:rPr>
              <a:pPr algn="r"/>
              <a:t>45</a:t>
            </a:fld>
            <a:endParaRPr lang="en-US" altLang="ja-JP" sz="1200">
              <a:cs typeface="Arial" charset="0"/>
            </a:endParaRPr>
          </a:p>
        </p:txBody>
      </p:sp>
      <p:sp>
        <p:nvSpPr>
          <p:cNvPr id="108546"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B9CC8368-CEFE-40FA-A1C7-509AC736AF17}" type="slidenum">
              <a:rPr lang="en-US" altLang="ja-JP" sz="1200">
                <a:cs typeface="Arial" charset="0"/>
              </a:rPr>
              <a:pPr algn="r"/>
              <a:t>45</a:t>
            </a:fld>
            <a:endParaRPr lang="en-US" altLang="ja-JP" sz="1200">
              <a:cs typeface="Arial" charset="0"/>
            </a:endParaRPr>
          </a:p>
        </p:txBody>
      </p:sp>
      <p:sp>
        <p:nvSpPr>
          <p:cNvPr id="108547" name="Rectangle 2"/>
          <p:cNvSpPr>
            <a:spLocks noGrp="1" noRot="1" noChangeAspect="1" noChangeArrowheads="1" noTextEdit="1"/>
          </p:cNvSpPr>
          <p:nvPr>
            <p:ph type="sldImg"/>
          </p:nvPr>
        </p:nvSpPr>
        <p:spPr>
          <a:xfrm>
            <a:off x="931863" y="739775"/>
            <a:ext cx="4938712" cy="3703638"/>
          </a:xfrm>
          <a:ln/>
        </p:spPr>
      </p:sp>
      <p:sp>
        <p:nvSpPr>
          <p:cNvPr id="108548" name="Rectangle 3"/>
          <p:cNvSpPr>
            <a:spLocks noGrp="1" noChangeArrowheads="1"/>
          </p:cNvSpPr>
          <p:nvPr>
            <p:ph type="body" idx="1"/>
          </p:nvPr>
        </p:nvSpPr>
        <p:spPr>
          <a:xfrm>
            <a:off x="679450" y="4692650"/>
            <a:ext cx="5438775" cy="4686300"/>
          </a:xfrm>
          <a:noFill/>
          <a:ln/>
        </p:spPr>
        <p:txBody>
          <a:bodyPr/>
          <a:lstStyle/>
          <a:p>
            <a:pPr eaLnBrk="1" hangingPunct="1">
              <a:spcBef>
                <a:spcPct val="0"/>
              </a:spcBef>
            </a:pPr>
            <a:r>
              <a:rPr lang="en-US" altLang="ja-JP" sz="700" smtClean="0">
                <a:cs typeface="ＭＳ Ｐゴシック"/>
              </a:rPr>
              <a:t>HIDDEN SLIDE</a:t>
            </a:r>
          </a:p>
          <a:p>
            <a:pPr eaLnBrk="1" hangingPunct="1">
              <a:spcBef>
                <a:spcPct val="0"/>
              </a:spcBef>
            </a:pPr>
            <a:endParaRPr lang="en-US" altLang="ja-JP" sz="700" smtClean="0">
              <a:cs typeface="ＭＳ Ｐゴシック"/>
            </a:endParaRPr>
          </a:p>
          <a:p>
            <a:pPr eaLnBrk="1" hangingPunct="1">
              <a:spcBef>
                <a:spcPct val="0"/>
              </a:spcBef>
            </a:pPr>
            <a:r>
              <a:rPr lang="en-US" altLang="ja-JP" sz="700" b="1" smtClean="0">
                <a:cs typeface="ＭＳ Ｐゴシック"/>
              </a:rPr>
              <a:t>NOTES TO BE UPDATED</a:t>
            </a:r>
          </a:p>
          <a:p>
            <a:pPr eaLnBrk="1" hangingPunct="1">
              <a:spcBef>
                <a:spcPct val="0"/>
              </a:spcBef>
            </a:pPr>
            <a:r>
              <a:rPr lang="en-US" altLang="ja-JP" sz="700" smtClean="0">
                <a:cs typeface="ＭＳ Ｐゴシック"/>
              </a:rPr>
              <a:t>International humanitarian law is a set of rules which seek, for humanitarian reasons, </a:t>
            </a:r>
            <a:r>
              <a:rPr lang="en-US" altLang="ja-JP" sz="700" i="1" smtClean="0">
                <a:cs typeface="ＭＳ Ｐゴシック"/>
              </a:rPr>
              <a:t>to limit the effects of armed conflict. </a:t>
            </a:r>
            <a:r>
              <a:rPr lang="en-US" altLang="ja-JP" sz="700" smtClean="0">
                <a:cs typeface="ＭＳ Ｐゴシック"/>
              </a:rPr>
              <a:t>It protects persons who are not or are no longer participating in the hostilities and restricts the means and methods of warfare. International humanitarian law is also known as the law of war or the law of armed conflict.</a:t>
            </a:r>
          </a:p>
          <a:p>
            <a:pPr eaLnBrk="1" hangingPunct="1">
              <a:spcBef>
                <a:spcPct val="0"/>
              </a:spcBef>
            </a:pPr>
            <a:r>
              <a:rPr lang="en-US" altLang="ja-JP" sz="700" smtClean="0">
                <a:cs typeface="ＭＳ Ｐゴシック"/>
              </a:rPr>
              <a:t>International humanitarian law is part of international law, which is the body of rules governing relations between States. International law is contained in agreements between States – treaties or conventions –, in customary rules, which consist of State practice considered by them as legally binding, and in general principles.</a:t>
            </a:r>
          </a:p>
          <a:p>
            <a:pPr eaLnBrk="1" hangingPunct="1">
              <a:spcBef>
                <a:spcPct val="0"/>
              </a:spcBef>
            </a:pPr>
            <a:r>
              <a:rPr lang="en-US" altLang="ja-JP" sz="700" smtClean="0">
                <a:cs typeface="ＭＳ Ｐゴシック"/>
              </a:rPr>
              <a:t>International humanitarian law applies to armed conflicts. It does not regulate whether a State may actually use force; this is governed by an important, but distinct, part of international law set out in the United Nations Charter.</a:t>
            </a:r>
          </a:p>
          <a:p>
            <a:pPr eaLnBrk="1" hangingPunct="1">
              <a:spcBef>
                <a:spcPct val="0"/>
              </a:spcBef>
            </a:pPr>
            <a:endParaRPr lang="en-GB" altLang="ja-JP" sz="700" smtClean="0">
              <a:cs typeface="ＭＳ Ｐゴシック"/>
            </a:endParaRPr>
          </a:p>
          <a:p>
            <a:pPr eaLnBrk="1" hangingPunct="1">
              <a:spcBef>
                <a:spcPct val="0"/>
              </a:spcBef>
            </a:pPr>
            <a:r>
              <a:rPr lang="en-US" altLang="ja-JP" sz="700" smtClean="0">
                <a:cs typeface="ＭＳ Ｐゴシック"/>
              </a:rPr>
              <a:t>In 1949 four Geneva Conventions, which are still in force today, were adopted, each of them dealing with the protection of a specific category of persons who are not, or are no longer, taking part in hostilities:</a:t>
            </a:r>
            <a:br>
              <a:rPr lang="en-US" altLang="ja-JP" sz="700" smtClean="0">
                <a:cs typeface="ＭＳ Ｐゴシック"/>
              </a:rPr>
            </a:br>
            <a:r>
              <a:rPr lang="en-US" altLang="ja-JP" sz="700" smtClean="0">
                <a:cs typeface="ＭＳ Ｐゴシック"/>
              </a:rPr>
              <a:t/>
            </a:r>
            <a:br>
              <a:rPr lang="en-US" altLang="ja-JP" sz="700" smtClean="0">
                <a:cs typeface="ＭＳ Ｐゴシック"/>
              </a:rPr>
            </a:br>
            <a:r>
              <a:rPr lang="en-US" altLang="ja-JP" sz="700" b="1" i="1" smtClean="0">
                <a:cs typeface="ＭＳ Ｐゴシック"/>
              </a:rPr>
              <a:t>First Convention</a:t>
            </a:r>
            <a:r>
              <a:rPr lang="en-US" altLang="ja-JP" sz="700" smtClean="0">
                <a:cs typeface="ＭＳ Ｐゴシック"/>
              </a:rPr>
              <a:t>: on the care of the wounded and sick members of armed forces in the field</a:t>
            </a:r>
            <a:br>
              <a:rPr lang="en-US" altLang="ja-JP" sz="700" smtClean="0">
                <a:cs typeface="ＭＳ Ｐゴシック"/>
              </a:rPr>
            </a:br>
            <a:r>
              <a:rPr lang="en-US" altLang="ja-JP" sz="700" b="1" i="1" smtClean="0">
                <a:cs typeface="ＭＳ Ｐゴシック"/>
              </a:rPr>
              <a:t>Second Convention</a:t>
            </a:r>
            <a:r>
              <a:rPr lang="en-US" altLang="ja-JP" sz="700" smtClean="0">
                <a:cs typeface="ＭＳ Ｐゴシック"/>
              </a:rPr>
              <a:t>: on the care of the wounded, sick and shipwrecked members of armed forces at sea</a:t>
            </a:r>
            <a:br>
              <a:rPr lang="en-US" altLang="ja-JP" sz="700" smtClean="0">
                <a:cs typeface="ＭＳ Ｐゴシック"/>
              </a:rPr>
            </a:br>
            <a:r>
              <a:rPr lang="en-US" altLang="ja-JP" sz="700" b="1" i="1" smtClean="0">
                <a:cs typeface="ＭＳ Ｐゴシック"/>
              </a:rPr>
              <a:t>Third Convention</a:t>
            </a:r>
            <a:r>
              <a:rPr lang="en-US" altLang="ja-JP" sz="700" smtClean="0">
                <a:cs typeface="ＭＳ Ｐゴシック"/>
              </a:rPr>
              <a:t>: on the treatment of prisoners of war</a:t>
            </a:r>
            <a:br>
              <a:rPr lang="en-US" altLang="ja-JP" sz="700" smtClean="0">
                <a:cs typeface="ＭＳ Ｐゴシック"/>
              </a:rPr>
            </a:br>
            <a:r>
              <a:rPr lang="en-US" altLang="ja-JP" sz="700" b="1" i="1" smtClean="0">
                <a:cs typeface="ＭＳ Ｐゴシック"/>
              </a:rPr>
              <a:t>Fourth Convention</a:t>
            </a:r>
            <a:r>
              <a:rPr lang="en-US" altLang="ja-JP" sz="700" smtClean="0">
                <a:cs typeface="ＭＳ Ｐゴシック"/>
              </a:rPr>
              <a:t>: on the protection of civilian persons in time of war.</a:t>
            </a:r>
            <a:br>
              <a:rPr lang="en-US" altLang="ja-JP" sz="700" smtClean="0">
                <a:cs typeface="ＭＳ Ｐゴシック"/>
              </a:rPr>
            </a:br>
            <a:r>
              <a:rPr lang="en-US" altLang="ja-JP" sz="700" smtClean="0">
                <a:cs typeface="ＭＳ Ｐゴシック"/>
              </a:rPr>
              <a:t/>
            </a:r>
            <a:br>
              <a:rPr lang="en-US" altLang="ja-JP" sz="700" smtClean="0">
                <a:cs typeface="ＭＳ Ｐゴシック"/>
              </a:rPr>
            </a:br>
            <a:r>
              <a:rPr lang="en-US" altLang="ja-JP" sz="700" smtClean="0">
                <a:cs typeface="ＭＳ Ｐゴシック"/>
              </a:rPr>
              <a:t>The Geneva Conventions of 1949 are a legacy of World War II. Starting from the tragic experience gained in that conflict, they greatly improve the legal protection of war victims, in particular of civilians in the power of the enemy. Today, practically all States are party to the 1949 Geneva Conventions. Accepted as they are by the whole community of nations, they have become truly universal law.</a:t>
            </a:r>
            <a:br>
              <a:rPr lang="en-US" altLang="ja-JP" sz="700" smtClean="0">
                <a:cs typeface="ＭＳ Ｐゴシック"/>
              </a:rPr>
            </a:br>
            <a:endParaRPr lang="en-US" altLang="ja-JP" sz="700" smtClean="0">
              <a:cs typeface="ＭＳ Ｐゴシック"/>
            </a:endParaRPr>
          </a:p>
          <a:p>
            <a:pPr eaLnBrk="1" hangingPunct="1">
              <a:spcBef>
                <a:spcPct val="0"/>
              </a:spcBef>
            </a:pPr>
            <a:r>
              <a:rPr lang="en-GB" altLang="ja-JP" sz="700" smtClean="0">
                <a:cs typeface="ＭＳ Ｐゴシック"/>
              </a:rPr>
              <a:t>The 1993 </a:t>
            </a:r>
            <a:r>
              <a:rPr lang="en-GB" altLang="ja-JP" sz="700" b="1" smtClean="0">
                <a:cs typeface="ＭＳ Ｐゴシック"/>
              </a:rPr>
              <a:t>Vienna Declaration and Programme of Action</a:t>
            </a:r>
            <a:r>
              <a:rPr lang="en-GB" altLang="ja-JP" sz="700" smtClean="0">
                <a:cs typeface="ＭＳ Ｐゴシック"/>
              </a:rPr>
              <a:t> called on all parties to armed conflicts to strictly observe international humanitarian law along with the minimum standards required to protect human rights.  It was therefore recognized that human rights law and humanitarian law should be regarded in an integrated and holistic manner, which means that the individual is protected at all times by human rights law, as well as by humanitarian law during war or other hostilities.  The Vienna Declaration and Programme of Action, further confirmed that “violations of the human rights of women in situations of armed conflict are violations of the fundamental principles of human rights and humanitarian law” and that they require a “particularly effective response”. </a:t>
            </a:r>
          </a:p>
          <a:p>
            <a:pPr eaLnBrk="1" hangingPunct="1">
              <a:spcBef>
                <a:spcPct val="0"/>
              </a:spcBef>
            </a:pPr>
            <a:endParaRPr lang="en-GB" altLang="ja-JP" sz="700" smtClean="0">
              <a:cs typeface="ＭＳ Ｐゴシック"/>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53E659A0-6EAE-46D2-AB2B-650C66D9ECB6}" type="slidenum">
              <a:rPr kumimoji="1" lang="en-US" sz="1200">
                <a:cs typeface="Arial" charset="0"/>
              </a:rPr>
              <a:pPr algn="r"/>
              <a:t>46</a:t>
            </a:fld>
            <a:endParaRPr kumimoji="1" lang="en-US" sz="1200">
              <a:cs typeface="Arial" charset="0"/>
            </a:endParaRPr>
          </a:p>
        </p:txBody>
      </p:sp>
      <p:sp>
        <p:nvSpPr>
          <p:cNvPr id="110594"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CE0A65C6-6DE1-47B1-9A0C-DE54C467921A}" type="slidenum">
              <a:rPr lang="en-US" altLang="ja-JP" sz="1200">
                <a:cs typeface="Arial" charset="0"/>
              </a:rPr>
              <a:pPr algn="r"/>
              <a:t>46</a:t>
            </a:fld>
            <a:endParaRPr lang="en-US" altLang="ja-JP" sz="1200">
              <a:cs typeface="Arial" charset="0"/>
            </a:endParaRPr>
          </a:p>
        </p:txBody>
      </p:sp>
      <p:sp>
        <p:nvSpPr>
          <p:cNvPr id="110595" name="Rectangle 2"/>
          <p:cNvSpPr>
            <a:spLocks noGrp="1" noRot="1" noChangeAspect="1" noChangeArrowheads="1" noTextEdit="1"/>
          </p:cNvSpPr>
          <p:nvPr>
            <p:ph type="sldImg"/>
          </p:nvPr>
        </p:nvSpPr>
        <p:spPr>
          <a:xfrm>
            <a:off x="931863" y="739775"/>
            <a:ext cx="4938712" cy="3703638"/>
          </a:xfrm>
          <a:ln/>
        </p:spPr>
      </p:sp>
      <p:sp>
        <p:nvSpPr>
          <p:cNvPr id="110596" name="Rectangle 3"/>
          <p:cNvSpPr>
            <a:spLocks noGrp="1" noChangeArrowheads="1"/>
          </p:cNvSpPr>
          <p:nvPr>
            <p:ph type="body" idx="1"/>
          </p:nvPr>
        </p:nvSpPr>
        <p:spPr>
          <a:xfrm>
            <a:off x="679450" y="4692650"/>
            <a:ext cx="5438775" cy="4441825"/>
          </a:xfrm>
          <a:noFill/>
          <a:ln/>
        </p:spPr>
        <p:txBody>
          <a:bodyPr/>
          <a:lstStyle/>
          <a:p>
            <a:pPr eaLnBrk="1" hangingPunct="1">
              <a:spcBef>
                <a:spcPct val="0"/>
              </a:spcBef>
            </a:pPr>
            <a:r>
              <a:rPr lang="en-US" altLang="zh-CN" sz="700" b="1" smtClean="0">
                <a:cs typeface="宋体"/>
              </a:rPr>
              <a:t>UPDATE – HURITALK – HR INDEX </a:t>
            </a:r>
          </a:p>
          <a:p>
            <a:pPr eaLnBrk="1" hangingPunct="1">
              <a:spcBef>
                <a:spcPct val="0"/>
              </a:spcBef>
            </a:pPr>
            <a:endParaRPr lang="en-US" altLang="zh-CN" sz="700" b="1" smtClean="0">
              <a:cs typeface="宋体"/>
            </a:endParaRPr>
          </a:p>
          <a:p>
            <a:pPr eaLnBrk="1" hangingPunct="1">
              <a:spcBef>
                <a:spcPct val="0"/>
              </a:spcBef>
            </a:pPr>
            <a:r>
              <a:rPr lang="en-US" altLang="zh-CN" sz="700" b="1" smtClean="0">
                <a:cs typeface="宋体"/>
              </a:rPr>
              <a:t>The output of TBs and SPs </a:t>
            </a:r>
            <a:r>
              <a:rPr lang="en-US" altLang="zh-CN" sz="700" smtClean="0">
                <a:cs typeface="宋体"/>
              </a:rPr>
              <a:t>is available in OHCHR’s web page (www.ohchr.org).  {also link to comments of ILO Committee of Experts – </a:t>
            </a:r>
            <a:r>
              <a:rPr lang="en-US" altLang="zh-CN" sz="700" i="1" u="sng" smtClean="0">
                <a:cs typeface="宋体"/>
              </a:rPr>
              <a:t>http://www.ilo.org/ilolex/index.htm</a:t>
            </a:r>
            <a:r>
              <a:rPr lang="en-US" altLang="zh-CN" sz="700" smtClean="0">
                <a:cs typeface="宋体"/>
              </a:rPr>
              <a:t>, then to applis database}</a:t>
            </a:r>
          </a:p>
          <a:p>
            <a:pPr eaLnBrk="1" hangingPunct="1">
              <a:spcBef>
                <a:spcPct val="0"/>
              </a:spcBef>
            </a:pPr>
            <a:endParaRPr lang="en-GB" altLang="zh-CN" sz="700" smtClean="0">
              <a:cs typeface="宋体"/>
            </a:endParaRPr>
          </a:p>
          <a:p>
            <a:pPr eaLnBrk="1" hangingPunct="1">
              <a:spcBef>
                <a:spcPct val="0"/>
              </a:spcBef>
            </a:pPr>
            <a:r>
              <a:rPr lang="en-GB" altLang="zh-CN" sz="700" smtClean="0">
                <a:cs typeface="宋体"/>
              </a:rPr>
              <a:t>The page provides for each country the following information….(read from the slide)</a:t>
            </a:r>
          </a:p>
          <a:p>
            <a:pPr eaLnBrk="1" hangingPunct="1">
              <a:spcBef>
                <a:spcPct val="0"/>
              </a:spcBef>
            </a:pPr>
            <a:endParaRPr lang="en-GB" altLang="zh-CN" sz="700" smtClean="0">
              <a:cs typeface="宋体"/>
            </a:endParaRPr>
          </a:p>
          <a:p>
            <a:pPr eaLnBrk="1" hangingPunct="1">
              <a:spcBef>
                <a:spcPct val="0"/>
              </a:spcBef>
            </a:pPr>
            <a:r>
              <a:rPr lang="en-GB" altLang="zh-CN" sz="700" smtClean="0">
                <a:cs typeface="宋体"/>
              </a:rPr>
              <a:t>The page also provides a link to the </a:t>
            </a:r>
            <a:r>
              <a:rPr lang="en-GB" altLang="zh-CN" sz="700" b="1" smtClean="0">
                <a:cs typeface="宋体"/>
              </a:rPr>
              <a:t>Treaty Body database</a:t>
            </a:r>
            <a:r>
              <a:rPr lang="en-GB" altLang="zh-CN" sz="700" smtClean="0">
                <a:cs typeface="宋体"/>
              </a:rPr>
              <a:t> where the </a:t>
            </a:r>
            <a:r>
              <a:rPr lang="en-GB" altLang="zh-CN" sz="700" b="1" smtClean="0">
                <a:cs typeface="宋体"/>
              </a:rPr>
              <a:t>State party reports</a:t>
            </a:r>
            <a:r>
              <a:rPr lang="en-GB" altLang="zh-CN" sz="700" smtClean="0">
                <a:cs typeface="宋体"/>
              </a:rPr>
              <a:t> and all the documentation issued by the Treaty Body can be found</a:t>
            </a:r>
          </a:p>
          <a:p>
            <a:pPr eaLnBrk="1" hangingPunct="1">
              <a:spcBef>
                <a:spcPct val="0"/>
              </a:spcBef>
            </a:pPr>
            <a:endParaRPr lang="en-GB" altLang="zh-CN" sz="700" smtClean="0">
              <a:cs typeface="宋体"/>
            </a:endParaRPr>
          </a:p>
          <a:p>
            <a:pPr eaLnBrk="1" hangingPunct="1">
              <a:spcBef>
                <a:spcPct val="0"/>
              </a:spcBef>
            </a:pPr>
            <a:r>
              <a:rPr lang="en-GB" altLang="zh-CN" sz="700" b="1" smtClean="0">
                <a:cs typeface="宋体"/>
              </a:rPr>
              <a:t>A calendar of events</a:t>
            </a:r>
            <a:r>
              <a:rPr lang="en-GB" altLang="zh-CN" sz="700" smtClean="0">
                <a:cs typeface="宋体"/>
              </a:rPr>
              <a:t> provides an excellent opportunity for UNCTs to prepare in advance inputs for upcoming sessions of Treaty Bodies as well as visits of Special Procedures.</a:t>
            </a:r>
          </a:p>
          <a:p>
            <a:pPr eaLnBrk="1" hangingPunct="1">
              <a:spcBef>
                <a:spcPct val="0"/>
              </a:spcBef>
            </a:pPr>
            <a:endParaRPr lang="en-GB" altLang="zh-CN" sz="700" smtClean="0">
              <a:cs typeface="宋体"/>
            </a:endParaRPr>
          </a:p>
          <a:p>
            <a:pPr eaLnBrk="1" hangingPunct="1">
              <a:spcBef>
                <a:spcPct val="0"/>
              </a:spcBef>
            </a:pPr>
            <a:r>
              <a:rPr lang="en-US" altLang="zh-CN" sz="700" smtClean="0">
                <a:cs typeface="宋体"/>
              </a:rPr>
              <a:t>In consultations with UNCTs, OHCHR additionally produces </a:t>
            </a:r>
            <a:r>
              <a:rPr lang="en-US" altLang="zh-CN" sz="700" b="1" smtClean="0">
                <a:cs typeface="宋体"/>
              </a:rPr>
              <a:t>Country Profiles</a:t>
            </a:r>
            <a:r>
              <a:rPr lang="en-US" altLang="zh-CN" sz="700" smtClean="0">
                <a:cs typeface="宋体"/>
              </a:rPr>
              <a:t> which highlight the key TB and SP recommendations for the country in order to facilitate their use by UNCTs and UN agencies in country analysis and programming. Country profiles are not available at the web page but can be requested from the concerned Country Desk officer (indicated in the page)</a:t>
            </a:r>
          </a:p>
          <a:p>
            <a:pPr eaLnBrk="1" hangingPunct="1">
              <a:spcBef>
                <a:spcPct val="0"/>
              </a:spcBef>
            </a:pPr>
            <a:endParaRPr lang="en-GB" altLang="zh-CN" sz="700" smtClean="0">
              <a:cs typeface="宋体"/>
            </a:endParaRPr>
          </a:p>
          <a:p>
            <a:pPr eaLnBrk="1" hangingPunct="1">
              <a:spcBef>
                <a:spcPct val="0"/>
              </a:spcBef>
            </a:pPr>
            <a:r>
              <a:rPr lang="en-GB" altLang="zh-CN" sz="700" smtClean="0">
                <a:cs typeface="宋体"/>
              </a:rPr>
              <a:t>The page Also provides linkages to the </a:t>
            </a:r>
            <a:r>
              <a:rPr lang="en-GB" altLang="zh-CN" sz="700" b="1" smtClean="0">
                <a:cs typeface="宋体"/>
              </a:rPr>
              <a:t>Geneva Conventions, the Refugee Conventions</a:t>
            </a:r>
            <a:r>
              <a:rPr lang="en-GB" altLang="zh-CN" sz="700" smtClean="0">
                <a:cs typeface="宋体"/>
              </a:rPr>
              <a:t> (Humanitarian Law) and the </a:t>
            </a:r>
            <a:r>
              <a:rPr lang="en-GB" altLang="zh-CN" sz="700" b="1" smtClean="0">
                <a:cs typeface="宋体"/>
              </a:rPr>
              <a:t>ILO conventions</a:t>
            </a:r>
            <a:r>
              <a:rPr lang="en-GB" altLang="zh-CN" sz="700" smtClean="0">
                <a:cs typeface="宋体"/>
              </a:rPr>
              <a:t> ratified by the country. Where applicable, there is a link to the corresponding </a:t>
            </a:r>
            <a:r>
              <a:rPr lang="en-GB" altLang="zh-CN" sz="700" b="1" smtClean="0">
                <a:cs typeface="宋体"/>
              </a:rPr>
              <a:t>regional regime</a:t>
            </a:r>
            <a:r>
              <a:rPr lang="en-GB" altLang="zh-CN" sz="700" smtClean="0">
                <a:cs typeface="宋体"/>
              </a:rPr>
              <a:t>. If available, there is also a link to </a:t>
            </a:r>
            <a:r>
              <a:rPr lang="en-GB" altLang="zh-CN" sz="700" b="1" smtClean="0">
                <a:cs typeface="宋体"/>
              </a:rPr>
              <a:t>national human rights protection systems</a:t>
            </a:r>
            <a:r>
              <a:rPr lang="en-GB" altLang="zh-CN" sz="700" smtClean="0">
                <a:cs typeface="宋体"/>
              </a:rPr>
              <a:t>, including information from the national ombudsman or National Human Rights Institutions.</a:t>
            </a:r>
            <a:endParaRPr lang="en-US" altLang="zh-CN" sz="700" smtClean="0">
              <a:cs typeface="宋体"/>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45D5AFFE-AC86-4E45-9FB5-7151711E57C7}" type="slidenum">
              <a:rPr lang="en-US" altLang="ja-JP" sz="1200">
                <a:cs typeface="Arial" charset="0"/>
              </a:rPr>
              <a:pPr algn="r"/>
              <a:t>5</a:t>
            </a:fld>
            <a:endParaRPr lang="en-US" altLang="ja-JP" sz="1200">
              <a:cs typeface="Arial" charset="0"/>
            </a:endParaRPr>
          </a:p>
        </p:txBody>
      </p:sp>
      <p:sp>
        <p:nvSpPr>
          <p:cNvPr id="26626" name="Rectangle 2"/>
          <p:cNvSpPr>
            <a:spLocks noGrp="1" noRot="1" noChangeAspect="1" noChangeArrowheads="1" noTextEdit="1"/>
          </p:cNvSpPr>
          <p:nvPr>
            <p:ph type="sldImg"/>
          </p:nvPr>
        </p:nvSpPr>
        <p:spPr>
          <a:xfrm>
            <a:off x="1290638" y="193675"/>
            <a:ext cx="4411662" cy="3308350"/>
          </a:xfrm>
          <a:ln/>
        </p:spPr>
      </p:sp>
      <p:sp>
        <p:nvSpPr>
          <p:cNvPr id="26627" name="Rectangle 3"/>
          <p:cNvSpPr>
            <a:spLocks noGrp="1" noChangeArrowheads="1"/>
          </p:cNvSpPr>
          <p:nvPr>
            <p:ph type="body" idx="1"/>
          </p:nvPr>
        </p:nvSpPr>
        <p:spPr>
          <a:xfrm>
            <a:off x="401638" y="3925888"/>
            <a:ext cx="5922962" cy="5207000"/>
          </a:xfrm>
          <a:noFill/>
          <a:ln/>
        </p:spPr>
        <p:txBody>
          <a:bodyPr/>
          <a:lstStyle/>
          <a:p>
            <a:pPr marL="228600" indent="-228600" eaLnBrk="1" hangingPunct="1">
              <a:spcBef>
                <a:spcPct val="0"/>
              </a:spcBef>
            </a:pPr>
            <a:r>
              <a:rPr lang="en-GB" altLang="zh-CN" sz="700" smtClean="0">
                <a:cs typeface="宋体"/>
              </a:rPr>
              <a:t>HIDDEN SLIDE</a:t>
            </a:r>
          </a:p>
          <a:p>
            <a:pPr marL="228600" indent="-228600" eaLnBrk="1" hangingPunct="1">
              <a:spcBef>
                <a:spcPct val="0"/>
              </a:spcBef>
            </a:pPr>
            <a:endParaRPr lang="en-GB" altLang="zh-CN" sz="700" smtClean="0">
              <a:cs typeface="宋体"/>
            </a:endParaRPr>
          </a:p>
          <a:p>
            <a:pPr marL="228600" indent="-228600" eaLnBrk="1" hangingPunct="1">
              <a:spcBef>
                <a:spcPct val="0"/>
              </a:spcBef>
            </a:pPr>
            <a:r>
              <a:rPr lang="en-GB" altLang="zh-CN" sz="700" smtClean="0">
                <a:cs typeface="宋体"/>
              </a:rPr>
              <a:t>The linkages between peace and security, development and human rights are not new; indeed they lay at the heart of the United Nations. Article 1 of the UN Charter describes the purposes and principles of the organisation as follows:</a:t>
            </a:r>
          </a:p>
          <a:p>
            <a:pPr marL="228600" indent="-228600" eaLnBrk="1" hangingPunct="1">
              <a:spcBef>
                <a:spcPct val="0"/>
              </a:spcBef>
            </a:pPr>
            <a:endParaRPr lang="en-GB" altLang="zh-CN" sz="700" smtClean="0">
              <a:cs typeface="宋体"/>
            </a:endParaRPr>
          </a:p>
          <a:p>
            <a:pPr marL="228600" indent="-228600" eaLnBrk="1" hangingPunct="1">
              <a:spcBef>
                <a:spcPct val="0"/>
              </a:spcBef>
            </a:pPr>
            <a:r>
              <a:rPr lang="en-GB" altLang="zh-CN" sz="700" smtClean="0">
                <a:cs typeface="宋体"/>
              </a:rPr>
              <a:t>	The Purposes of the United Nations are:</a:t>
            </a:r>
          </a:p>
          <a:p>
            <a:pPr marL="228600" indent="-228600" eaLnBrk="1" hangingPunct="1">
              <a:spcBef>
                <a:spcPct val="0"/>
              </a:spcBef>
              <a:buFontTx/>
              <a:buAutoNum type="arabicPeriod"/>
            </a:pPr>
            <a:r>
              <a:rPr lang="en-GB" altLang="zh-CN" sz="700" smtClean="0">
                <a:cs typeface="宋体"/>
              </a:rPr>
              <a:t>To maintain international peace and security, and to that end: to take effective collective measures for the prevention and removal of threats to peace, and for the suppression of acts of aggression or other breaches of the peace, and to bring about by peaceful means, and in conformity with the principles of justice and international law, adjustment or settlement of international disputes or situations which might lead to a breach of the peace:</a:t>
            </a:r>
          </a:p>
          <a:p>
            <a:pPr marL="228600" indent="-228600" eaLnBrk="1" hangingPunct="1">
              <a:spcBef>
                <a:spcPct val="0"/>
              </a:spcBef>
              <a:buFontTx/>
              <a:buAutoNum type="arabicPeriod"/>
            </a:pPr>
            <a:r>
              <a:rPr lang="en-GB" altLang="zh-CN" sz="700" smtClean="0">
                <a:cs typeface="宋体"/>
              </a:rPr>
              <a:t>To develop friendly relations among nations based on respect for the principle of equal rights and self-determination of peoples, and to take other appropriate measures to strengthen universal peace;</a:t>
            </a:r>
          </a:p>
          <a:p>
            <a:pPr marL="228600" indent="-228600" eaLnBrk="1" hangingPunct="1">
              <a:spcBef>
                <a:spcPct val="0"/>
              </a:spcBef>
              <a:buFontTx/>
              <a:buAutoNum type="arabicPeriod"/>
            </a:pPr>
            <a:r>
              <a:rPr lang="en-GB" altLang="zh-CN" sz="700" smtClean="0">
                <a:cs typeface="宋体"/>
              </a:rPr>
              <a:t>To achieve international co-operation in solving international problems of an economic, social, cultural or humanitarian character, and in promoting and encouraging respect for human rights and for fundamental freedoms for all without discrimination as to race, sex, language or religion; and  </a:t>
            </a:r>
          </a:p>
          <a:p>
            <a:pPr marL="228600" indent="-228600" eaLnBrk="1" hangingPunct="1">
              <a:spcBef>
                <a:spcPct val="0"/>
              </a:spcBef>
              <a:buFontTx/>
              <a:buAutoNum type="arabicPeriod"/>
            </a:pPr>
            <a:r>
              <a:rPr lang="en-GB" altLang="zh-CN" sz="700" smtClean="0">
                <a:cs typeface="宋体"/>
              </a:rPr>
              <a:t>To be a centre for harmonising the actions of nations in the attainment of these common ends.</a:t>
            </a:r>
          </a:p>
          <a:p>
            <a:pPr marL="228600" indent="-228600" eaLnBrk="1" hangingPunct="1">
              <a:spcBef>
                <a:spcPct val="0"/>
              </a:spcBef>
            </a:pPr>
            <a:endParaRPr lang="en-GB" altLang="zh-CN" sz="700" smtClean="0">
              <a:solidFill>
                <a:srgbClr val="0070C0"/>
              </a:solidFill>
              <a:cs typeface="宋体"/>
            </a:endParaRPr>
          </a:p>
          <a:p>
            <a:pPr marL="228600" indent="-228600" eaLnBrk="1" hangingPunct="1">
              <a:spcBef>
                <a:spcPct val="0"/>
              </a:spcBef>
            </a:pPr>
            <a:r>
              <a:rPr lang="en-GB" altLang="zh-CN" sz="700" smtClean="0">
                <a:cs typeface="宋体"/>
              </a:rPr>
              <a:t>	[Note: Some of the underlying concepts can be traced back even before the UN Charter – to the ILO Constitution of 1919, the only member of the UN family that was part of the League of Nations. The first sentence of the preamble states: “Universal and lasting peace can be established only if it is based upon social justice”. The 1944 Declaration of Philadelphia, which became part of the ILO Constitution, states that “all human beings, irrespective of race, creed or sex, have the right to pursue both their material well-being and their spiritual development in conditions of freedom and dignity, of economic security and equal opportunities ... [and] the attainment of the conditions in which this shall be possible must constitute the central aim of national and international policy.”]</a:t>
            </a:r>
          </a:p>
          <a:p>
            <a:pPr marL="228600" indent="-228600" eaLnBrk="1" hangingPunct="1">
              <a:spcBef>
                <a:spcPct val="0"/>
              </a:spcBef>
            </a:pPr>
            <a:endParaRPr lang="en-GB" altLang="zh-CN" sz="700" smtClean="0">
              <a:cs typeface="宋体"/>
            </a:endParaRPr>
          </a:p>
          <a:p>
            <a:pPr marL="228600" indent="-228600" eaLnBrk="1" hangingPunct="1">
              <a:lnSpc>
                <a:spcPct val="80000"/>
              </a:lnSpc>
              <a:spcBef>
                <a:spcPct val="0"/>
              </a:spcBef>
              <a:buFontTx/>
              <a:buChar char="•"/>
            </a:pPr>
            <a:r>
              <a:rPr lang="en-US" altLang="ja-JP" sz="700" b="1" smtClean="0">
                <a:cs typeface="ＭＳ Ｐゴシック"/>
              </a:rPr>
              <a:t>The World Conference on Human Rights (1993): </a:t>
            </a:r>
            <a:r>
              <a:rPr lang="en-US" altLang="ja-JP" sz="700" smtClean="0">
                <a:cs typeface="ＭＳ Ｐゴシック"/>
              </a:rPr>
              <a:t>the reaffirmation human rights as a priority objective of the UN; the attention to human rights as a legitimate concern of the international community, the acknowledgement that all human rights are universal, indivisible and interdependent and interrelated, and that “while development facilitates the enjoyment of all human rights, the lack of development may not be invoked to justify the abridgement of internationally recognised human rights”. Another critical outcome of Vienna was of course the decision to call upon the General Assembly to consider the establishment of a “High Commissioner for Human Rights”. </a:t>
            </a:r>
          </a:p>
          <a:p>
            <a:pPr marL="228600" indent="-228600" eaLnBrk="1" hangingPunct="1">
              <a:lnSpc>
                <a:spcPct val="80000"/>
              </a:lnSpc>
              <a:spcBef>
                <a:spcPct val="0"/>
              </a:spcBef>
              <a:buFontTx/>
              <a:buChar char="•"/>
            </a:pPr>
            <a:r>
              <a:rPr lang="en-US" altLang="ja-JP" sz="700" b="1" smtClean="0">
                <a:cs typeface="ＭＳ Ｐゴシック"/>
              </a:rPr>
              <a:t>In 1997 the SG presented his plans for the UN Reform in his report to the GA (Renewing the UN : A Programme for Reform).</a:t>
            </a:r>
            <a:r>
              <a:rPr lang="en-US" altLang="ja-JP" sz="700" smtClean="0">
                <a:cs typeface="ＭＳ Ｐゴシック"/>
              </a:rPr>
              <a:t> The report reaffirmed that HRs are vital to all the goals set out in the UN Charter and that at heart of the UN reform and called to mainstream HRs in all the activities of the UN. </a:t>
            </a:r>
          </a:p>
          <a:p>
            <a:pPr marL="228600" indent="-228600" eaLnBrk="1" hangingPunct="1">
              <a:lnSpc>
                <a:spcPct val="80000"/>
              </a:lnSpc>
              <a:spcBef>
                <a:spcPct val="0"/>
              </a:spcBef>
              <a:buFontTx/>
              <a:buChar char="•"/>
            </a:pPr>
            <a:r>
              <a:rPr lang="en-US" altLang="ja-JP" sz="700" smtClean="0">
                <a:cs typeface="ＭＳ Ｐゴシック"/>
              </a:rPr>
              <a:t>In 2000	</a:t>
            </a:r>
            <a:r>
              <a:rPr lang="en-US" altLang="ja-JP" sz="700" b="1" smtClean="0">
                <a:cs typeface="ＭＳ Ｐゴシック"/>
              </a:rPr>
              <a:t>Millennium Summit/ Millennium Declaration</a:t>
            </a:r>
            <a:endParaRPr lang="fr-CH" altLang="ja-JP" sz="700" b="1" smtClean="0">
              <a:cs typeface="ＭＳ Ｐゴシック"/>
            </a:endParaRPr>
          </a:p>
          <a:p>
            <a:pPr marL="228600" indent="-228600" eaLnBrk="1" hangingPunct="1">
              <a:lnSpc>
                <a:spcPct val="80000"/>
              </a:lnSpc>
              <a:spcBef>
                <a:spcPct val="0"/>
              </a:spcBef>
              <a:buFontTx/>
              <a:buChar char="•"/>
            </a:pPr>
            <a:r>
              <a:rPr lang="fr-CH" altLang="ja-JP" sz="700" smtClean="0">
                <a:cs typeface="ＭＳ Ｐゴシック"/>
              </a:rPr>
              <a:t>In 2002	SG: Human rights are the bedrock requirement for the realization of development and a principal objective of the Organization. UN should strive to put in place and strengthen human rights national promotion and protection systems.</a:t>
            </a:r>
          </a:p>
          <a:p>
            <a:pPr marL="228600" indent="-228600" eaLnBrk="1" hangingPunct="1">
              <a:lnSpc>
                <a:spcPct val="80000"/>
              </a:lnSpc>
              <a:spcBef>
                <a:spcPct val="0"/>
              </a:spcBef>
              <a:buFontTx/>
              <a:buChar char="•"/>
            </a:pPr>
            <a:r>
              <a:rPr lang="fr-CH" altLang="ja-JP" sz="700" smtClean="0">
                <a:cs typeface="ＭＳ Ｐゴシック"/>
              </a:rPr>
              <a:t>In 2005	</a:t>
            </a:r>
            <a:r>
              <a:rPr lang="fr-CH" altLang="ja-JP" sz="700" b="1" smtClean="0">
                <a:cs typeface="ＭＳ Ｐゴシック"/>
              </a:rPr>
              <a:t>the SG stresses that development, peace and security and human rights go hand in hand and argues that HRs must be incorporated in to decision making and discussions throughout the work of the Organization.</a:t>
            </a:r>
          </a:p>
          <a:p>
            <a:pPr marL="228600" indent="-228600" eaLnBrk="1" hangingPunct="1">
              <a:lnSpc>
                <a:spcPct val="80000"/>
              </a:lnSpc>
              <a:spcBef>
                <a:spcPct val="0"/>
              </a:spcBef>
              <a:buFontTx/>
              <a:buChar char="•"/>
            </a:pPr>
            <a:r>
              <a:rPr lang="fr-CH" altLang="ja-JP" sz="700" smtClean="0">
                <a:cs typeface="ＭＳ Ｐゴシック"/>
              </a:rPr>
              <a:t>In 2005 World Summit Outcome  </a:t>
            </a:r>
            <a:r>
              <a:rPr lang="fr-CH" altLang="ja-JP" sz="700" b="1" smtClean="0">
                <a:cs typeface="ＭＳ Ｐゴシック"/>
              </a:rPr>
              <a:t>Support the further mainstreaming of human rights throughout the UN System</a:t>
            </a:r>
          </a:p>
          <a:p>
            <a:pPr marL="228600" indent="-228600" eaLnBrk="1" hangingPunct="1">
              <a:lnSpc>
                <a:spcPct val="80000"/>
              </a:lnSpc>
              <a:spcBef>
                <a:spcPct val="0"/>
              </a:spcBef>
              <a:buFontTx/>
              <a:buChar char="•"/>
            </a:pPr>
            <a:r>
              <a:rPr lang="en-US" altLang="ja-JP" sz="700" smtClean="0">
                <a:cs typeface="ＭＳ Ｐゴシック"/>
              </a:rPr>
              <a:t>2006:HLPR on System-wide Coherence </a:t>
            </a:r>
            <a:r>
              <a:rPr lang="en-US" altLang="ja-JP" sz="700" b="1" smtClean="0">
                <a:cs typeface="ＭＳ Ｐゴシック"/>
              </a:rPr>
              <a:t>“All UN Agencies and Programs must further support the development of policies, directives and guidelines to integrate human rights in all aspects of the UN’s work.</a:t>
            </a:r>
            <a:r>
              <a:rPr lang="en-US" altLang="ja-JP" sz="700" smtClean="0">
                <a:cs typeface="ＭＳ Ｐゴシック"/>
              </a:rPr>
              <a:t>Resident Coordinators and UNCT’s should be held accountable and be better equipped to support countries in their efforts to protect and promote human rights.</a:t>
            </a:r>
            <a:endParaRPr lang="en-GB" altLang="zh-CN" sz="700" smtClean="0">
              <a:cs typeface="宋体"/>
            </a:endParaRPr>
          </a:p>
          <a:p>
            <a:pPr marL="228600" indent="-228600" eaLnBrk="1" hangingPunct="1">
              <a:spcBef>
                <a:spcPct val="0"/>
              </a:spcBef>
            </a:pPr>
            <a:endParaRPr lang="en-GB" altLang="zh-CN" sz="700" smtClean="0">
              <a:cs typeface="宋体"/>
            </a:endParaRPr>
          </a:p>
          <a:p>
            <a:pPr marL="228600" indent="-228600" eaLnBrk="1" hangingPunct="1">
              <a:spcBef>
                <a:spcPct val="0"/>
              </a:spcBef>
            </a:pPr>
            <a:r>
              <a:rPr lang="en-GB" altLang="zh-CN" sz="700" smtClean="0">
                <a:cs typeface="宋体"/>
              </a:rPr>
              <a:t>Despite this forward-looking vision of the UN operating in a harmonised way, historical realities trumped this vision by creating a maze in which political preferences led the way of creating parallel policy and program tracks that seldom met. Only in the 1990s were things coming together again.</a:t>
            </a:r>
          </a:p>
          <a:p>
            <a:pPr marL="228600" indent="-228600" eaLnBrk="1" hangingPunct="1">
              <a:spcBef>
                <a:spcPct val="0"/>
              </a:spcBef>
            </a:pPr>
            <a:r>
              <a:rPr lang="fr-CH" altLang="ja-JP" sz="700" smtClean="0">
                <a:cs typeface="ＭＳ Ｐゴシック"/>
              </a:rPr>
              <a:t>UN Global Conferences (Copenhagen, Vienna, Beijing, Cairo etc.) started to emphasize linkages between human development and human rights; and stressed in particular that women’s human rights are (central to) human rights. Following these important Global Conferences, it was UN Secretary-General Kofi Annan, who took the developments to a next level when he announced his UN Reform Agenda in 1997.</a:t>
            </a:r>
            <a:endParaRPr lang="en-US" altLang="ja-JP" sz="700" smtClean="0">
              <a:cs typeface="ＭＳ Ｐゴシック"/>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35902E1A-B36E-4C09-B221-D04BCE64277E}" type="slidenum">
              <a:rPr lang="en-US" altLang="ja-JP" sz="1200">
                <a:cs typeface="Arial" charset="0"/>
              </a:rPr>
              <a:pPr algn="r"/>
              <a:t>6</a:t>
            </a:fld>
            <a:endParaRPr lang="th-TH" altLang="ja-JP" sz="1200"/>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p:spPr>
        <p:txBody>
          <a:bodyPr/>
          <a:lstStyle/>
          <a:p>
            <a:pPr eaLnBrk="1" hangingPunct="1">
              <a:spcBef>
                <a:spcPct val="0"/>
              </a:spcBef>
            </a:pPr>
            <a:r>
              <a:rPr lang="en-GB" altLang="ja-JP" sz="1400" smtClean="0">
                <a:solidFill>
                  <a:srgbClr val="FF0000"/>
                </a:solidFill>
                <a:cs typeface="ＭＳ Ｐゴシック"/>
              </a:rPr>
              <a:t>HIDDEN SLIDE</a:t>
            </a:r>
          </a:p>
          <a:p>
            <a:pPr eaLnBrk="1" hangingPunct="1">
              <a:spcBef>
                <a:spcPct val="0"/>
              </a:spcBef>
            </a:pPr>
            <a:endParaRPr lang="en-GB" altLang="ja-JP" sz="1400" b="1" smtClean="0">
              <a:solidFill>
                <a:srgbClr val="FF0000"/>
              </a:solidFill>
              <a:cs typeface="ＭＳ Ｐゴシック"/>
            </a:endParaRPr>
          </a:p>
          <a:p>
            <a:pPr eaLnBrk="1" hangingPunct="1">
              <a:spcBef>
                <a:spcPct val="0"/>
              </a:spcBef>
            </a:pPr>
            <a:r>
              <a:rPr lang="en-GB" altLang="ja-JP" sz="1400" b="1" smtClean="0">
                <a:solidFill>
                  <a:srgbClr val="FF0000"/>
                </a:solidFill>
                <a:cs typeface="ＭＳ Ｐゴシック"/>
              </a:rPr>
              <a:t>OPTIONAL SLIDE, if one is to use all of the hidden slides on ‘linkages’</a:t>
            </a:r>
          </a:p>
          <a:p>
            <a:pPr eaLnBrk="1" hangingPunct="1">
              <a:spcBef>
                <a:spcPct val="0"/>
              </a:spcBef>
            </a:pPr>
            <a:r>
              <a:rPr lang="en-GB" altLang="ja-JP" sz="1400" smtClean="0">
                <a:cs typeface="ＭＳ Ｐゴシック"/>
              </a:rPr>
              <a:t>If the UN is to truly respond to people’s needs and aspirations in a coherent way, the ‘Three Pillars’ of the UN must come together.  </a:t>
            </a:r>
            <a:r>
              <a:rPr lang="en-GB" altLang="ja-JP" smtClean="0">
                <a:cs typeface="ＭＳ Ｐゴシック"/>
              </a:rPr>
              <a:t>The next couple of slides will show the substantive linkages between HR and development and peace &amp; security pillars, as well as gender.</a:t>
            </a:r>
            <a:endParaRPr lang="en-US" altLang="ja-JP" smtClean="0">
              <a:cs typeface="ＭＳ Ｐゴシック"/>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174A81F5-6043-4358-B06C-827AFDDAD7AE}" type="slidenum">
              <a:rPr lang="en-US" altLang="ja-JP" sz="1200">
                <a:cs typeface="Arial" charset="0"/>
              </a:rPr>
              <a:pPr algn="r"/>
              <a:t>7</a:t>
            </a:fld>
            <a:endParaRPr lang="en-US" altLang="ja-JP" sz="1200">
              <a:cs typeface="Arial" charset="0"/>
            </a:endParaRPr>
          </a:p>
        </p:txBody>
      </p:sp>
      <p:sp>
        <p:nvSpPr>
          <p:cNvPr id="30722" name="Rectangle 2"/>
          <p:cNvSpPr>
            <a:spLocks noGrp="1" noRot="1" noChangeAspect="1" noChangeArrowheads="1" noTextEdit="1"/>
          </p:cNvSpPr>
          <p:nvPr>
            <p:ph type="sldImg"/>
          </p:nvPr>
        </p:nvSpPr>
        <p:spPr>
          <a:xfrm>
            <a:off x="933450" y="741363"/>
            <a:ext cx="4933950" cy="3700462"/>
          </a:xfrm>
          <a:ln/>
        </p:spPr>
      </p:sp>
      <p:sp>
        <p:nvSpPr>
          <p:cNvPr id="30723" name="Rectangle 3"/>
          <p:cNvSpPr>
            <a:spLocks noGrp="1" noChangeArrowheads="1"/>
          </p:cNvSpPr>
          <p:nvPr>
            <p:ph type="body" idx="1"/>
          </p:nvPr>
        </p:nvSpPr>
        <p:spPr>
          <a:noFill/>
          <a:ln/>
        </p:spPr>
        <p:txBody>
          <a:bodyPr/>
          <a:lstStyle/>
          <a:p>
            <a:pPr eaLnBrk="1" hangingPunct="1">
              <a:spcBef>
                <a:spcPct val="0"/>
              </a:spcBef>
            </a:pPr>
            <a:r>
              <a:rPr lang="en-GB" altLang="ja-JP" sz="800" smtClean="0">
                <a:cs typeface="ＭＳ Ｐゴシック"/>
              </a:rPr>
              <a:t>Human Rights and human development share a common vision and a common purpose- to secure the freedom, well-being and dignity of all people everywhere.</a:t>
            </a:r>
          </a:p>
          <a:p>
            <a:pPr eaLnBrk="1" hangingPunct="1">
              <a:spcBef>
                <a:spcPct val="0"/>
              </a:spcBef>
            </a:pPr>
            <a:endParaRPr lang="en-GB" altLang="ja-JP" sz="800" smtClean="0">
              <a:cs typeface="ＭＳ Ｐゴシック"/>
            </a:endParaRPr>
          </a:p>
          <a:p>
            <a:pPr eaLnBrk="1" hangingPunct="1">
              <a:spcBef>
                <a:spcPct val="0"/>
              </a:spcBef>
            </a:pPr>
            <a:r>
              <a:rPr lang="en-GB" altLang="ja-JP" sz="800" smtClean="0">
                <a:cs typeface="ＭＳ Ｐゴシック"/>
              </a:rPr>
              <a:t>When human development and human rights advance together, they reinforce one another- expanding people’s capabilities and protecting their rights and fundamental freedoms.</a:t>
            </a:r>
          </a:p>
          <a:p>
            <a:pPr eaLnBrk="1" hangingPunct="1">
              <a:spcBef>
                <a:spcPct val="0"/>
              </a:spcBef>
            </a:pPr>
            <a:endParaRPr lang="en-GB" altLang="ja-JP" sz="800" smtClean="0">
              <a:cs typeface="ＭＳ Ｐゴシック"/>
            </a:endParaRPr>
          </a:p>
          <a:p>
            <a:pPr eaLnBrk="1" hangingPunct="1">
              <a:spcBef>
                <a:spcPct val="0"/>
              </a:spcBef>
            </a:pPr>
            <a:r>
              <a:rPr lang="en-GB" altLang="ja-JP" sz="800" smtClean="0">
                <a:cs typeface="ＭＳ Ｐゴシック"/>
              </a:rPr>
              <a:t>In essence, the above is what is meant with a human rights-based approach to development!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48EF299E-6A67-4402-AF25-FF2AF4F06C85}" type="slidenum">
              <a:rPr lang="en-US" altLang="ja-JP" sz="1200">
                <a:cs typeface="Arial" charset="0"/>
              </a:rPr>
              <a:pPr algn="r"/>
              <a:t>8</a:t>
            </a:fld>
            <a:endParaRPr lang="en-US" altLang="ja-JP" sz="1200">
              <a:cs typeface="Arial" charset="0"/>
            </a:endParaRPr>
          </a:p>
        </p:txBody>
      </p:sp>
      <p:sp>
        <p:nvSpPr>
          <p:cNvPr id="32770" name="Rectangle 2"/>
          <p:cNvSpPr>
            <a:spLocks noGrp="1" noRot="1" noChangeAspect="1" noChangeArrowheads="1" noTextEdit="1"/>
          </p:cNvSpPr>
          <p:nvPr>
            <p:ph type="sldImg"/>
          </p:nvPr>
        </p:nvSpPr>
        <p:spPr>
          <a:xfrm>
            <a:off x="933450" y="741363"/>
            <a:ext cx="4933950" cy="3700462"/>
          </a:xfrm>
          <a:ln/>
        </p:spPr>
      </p:sp>
      <p:sp>
        <p:nvSpPr>
          <p:cNvPr id="32771" name="Rectangle 3"/>
          <p:cNvSpPr>
            <a:spLocks noGrp="1" noChangeArrowheads="1"/>
          </p:cNvSpPr>
          <p:nvPr>
            <p:ph type="body" idx="1"/>
          </p:nvPr>
        </p:nvSpPr>
        <p:spPr>
          <a:noFill/>
          <a:ln/>
        </p:spPr>
        <p:txBody>
          <a:bodyPr/>
          <a:lstStyle/>
          <a:p>
            <a:pPr eaLnBrk="1" hangingPunct="1">
              <a:lnSpc>
                <a:spcPct val="80000"/>
              </a:lnSpc>
              <a:spcBef>
                <a:spcPct val="0"/>
              </a:spcBef>
            </a:pPr>
            <a:r>
              <a:rPr lang="en-US" altLang="ja-JP" sz="800" smtClean="0">
                <a:cs typeface="ＭＳ Ｐゴシック"/>
              </a:rPr>
              <a:t>HIDDEN SLIDE</a:t>
            </a:r>
          </a:p>
          <a:p>
            <a:pPr eaLnBrk="1" hangingPunct="1">
              <a:lnSpc>
                <a:spcPct val="80000"/>
              </a:lnSpc>
              <a:spcBef>
                <a:spcPct val="0"/>
              </a:spcBef>
            </a:pPr>
            <a:endParaRPr lang="en-US" altLang="ja-JP" sz="800" b="1" smtClean="0">
              <a:cs typeface="ＭＳ Ｐゴシック"/>
            </a:endParaRPr>
          </a:p>
          <a:p>
            <a:pPr eaLnBrk="1" hangingPunct="1">
              <a:lnSpc>
                <a:spcPct val="80000"/>
              </a:lnSpc>
              <a:spcBef>
                <a:spcPct val="0"/>
              </a:spcBef>
            </a:pPr>
            <a:r>
              <a:rPr lang="en-US" altLang="ja-JP" sz="800" b="1" smtClean="0">
                <a:cs typeface="ＭＳ Ｐゴシック"/>
              </a:rPr>
              <a:t>At the MDG Review Summit in 2010, the world leaders made an unprecedented recognition that human rights are “essential in accelerating progress towards achieving the MDGs.” </a:t>
            </a:r>
            <a:r>
              <a:rPr lang="en-US" altLang="ja-JP" sz="800" smtClean="0">
                <a:cs typeface="ＭＳ Ｐゴシック"/>
              </a:rPr>
              <a:t>Importantly, the Outcome Document brought closer alignment of MDG targets with human rights standards, and the “Action Agenda towards 2015” incorporated key human rights principles such as equality, non-discrimination, participation and accountability. </a:t>
            </a:r>
            <a:endParaRPr lang="en-US" altLang="ja-JP" sz="800" b="1" smtClean="0">
              <a:cs typeface="ＭＳ Ｐゴシック"/>
            </a:endParaRPr>
          </a:p>
          <a:p>
            <a:pPr eaLnBrk="1" hangingPunct="1">
              <a:lnSpc>
                <a:spcPct val="80000"/>
              </a:lnSpc>
              <a:spcBef>
                <a:spcPct val="0"/>
              </a:spcBef>
            </a:pPr>
            <a:endParaRPr lang="en-US" altLang="ja-JP" sz="800" b="1" smtClean="0">
              <a:cs typeface="ＭＳ Ｐゴシック"/>
            </a:endParaRPr>
          </a:p>
          <a:p>
            <a:pPr eaLnBrk="1" hangingPunct="1">
              <a:lnSpc>
                <a:spcPct val="80000"/>
              </a:lnSpc>
              <a:spcBef>
                <a:spcPct val="0"/>
              </a:spcBef>
            </a:pPr>
            <a:r>
              <a:rPr lang="en-US" altLang="ja-JP" sz="800" b="1" smtClean="0">
                <a:cs typeface="ＭＳ Ｐゴシック"/>
              </a:rPr>
              <a:t>MDGs and human rights share common objectives and complement each other, while each having distinctive qualities</a:t>
            </a:r>
            <a:r>
              <a:rPr lang="en-US" altLang="ja-JP" sz="800" smtClean="0">
                <a:cs typeface="ＭＳ Ｐゴシック"/>
              </a:rPr>
              <a:t>.  In operationalizing support to national partners through the CCA/UNDAF process, UNCTs need to integrate these two sources of policy guidance in the context of programming:</a:t>
            </a:r>
          </a:p>
          <a:p>
            <a:pPr marL="114300" lvl="1" eaLnBrk="1" hangingPunct="1">
              <a:lnSpc>
                <a:spcPct val="80000"/>
              </a:lnSpc>
              <a:spcBef>
                <a:spcPct val="0"/>
              </a:spcBef>
            </a:pPr>
            <a:r>
              <a:rPr lang="en-US" altLang="ja-JP" sz="800" smtClean="0">
                <a:cs typeface="ＭＳ Ｐゴシック"/>
              </a:rPr>
              <a:t>- The MDGs are an operational framework for enhancing support to achieve globally agreed development goals</a:t>
            </a:r>
          </a:p>
          <a:p>
            <a:pPr marL="114300" lvl="1" eaLnBrk="1" hangingPunct="1">
              <a:lnSpc>
                <a:spcPct val="80000"/>
              </a:lnSpc>
              <a:spcBef>
                <a:spcPct val="0"/>
              </a:spcBef>
            </a:pPr>
            <a:r>
              <a:rPr lang="en-US" altLang="ja-JP" sz="800" smtClean="0">
                <a:cs typeface="ＭＳ Ｐゴシック"/>
              </a:rPr>
              <a:t>As underlined in the Millennium Declaration, the realization of human rights is integral to achieving these development goals.</a:t>
            </a:r>
          </a:p>
          <a:p>
            <a:pPr marL="114300" lvl="1" eaLnBrk="1" hangingPunct="1">
              <a:lnSpc>
                <a:spcPct val="80000"/>
              </a:lnSpc>
              <a:spcBef>
                <a:spcPct val="0"/>
              </a:spcBef>
            </a:pPr>
            <a:r>
              <a:rPr lang="en-US" altLang="ja-JP" sz="800" smtClean="0">
                <a:cs typeface="ＭＳ Ｐゴシック"/>
              </a:rPr>
              <a:t>- Within each of the MDGs, it is important to identify the human rights that need to be realized, and the steps that need to be taken to realize those rights in national context.</a:t>
            </a:r>
          </a:p>
          <a:p>
            <a:pPr marL="114300" lvl="1" eaLnBrk="1" hangingPunct="1">
              <a:lnSpc>
                <a:spcPct val="80000"/>
              </a:lnSpc>
              <a:spcBef>
                <a:spcPct val="0"/>
              </a:spcBef>
            </a:pPr>
            <a:r>
              <a:rPr lang="en-US" altLang="ja-JP" sz="800" smtClean="0">
                <a:cs typeface="ＭＳ Ｐゴシック"/>
              </a:rPr>
              <a:t>For example, it is important under MDG 3 to consider the guidance available from CEDAW, as well as the ILO Committee of Experts particularly regarding the Discrimination (Employment and Occupation) Convention, 1958 (No. 111), which has been ratified by 169 member States. There are specific measures States are already obligated by CEDAW and the ILO supervisory bodies to take to advance gender equality in their countries that should be central reference points when identifying the steps could be taken to achieve MDG 3.  (Could add other examples regarding other goals too…). ILO Conventions and the comments of the ILO Committee of Experts are also particularly important in the context of MD1, as Indicator 1.B </a:t>
            </a:r>
            <a:r>
              <a:rPr lang="en-GB" sz="800" smtClean="0"/>
              <a:t>is the achievement of full and productive employment and decent work for all, including women and young people. </a:t>
            </a:r>
            <a:endParaRPr lang="en-US" altLang="ja-JP" sz="800" smtClean="0">
              <a:cs typeface="ＭＳ Ｐゴシック"/>
            </a:endParaRPr>
          </a:p>
          <a:p>
            <a:pPr marL="114300" lvl="1" eaLnBrk="1" hangingPunct="1">
              <a:lnSpc>
                <a:spcPct val="80000"/>
              </a:lnSpc>
              <a:spcBef>
                <a:spcPct val="0"/>
              </a:spcBef>
            </a:pPr>
            <a:endParaRPr lang="en-GB" altLang="ja-JP" sz="800" smtClean="0">
              <a:cs typeface="ＭＳ Ｐゴシック"/>
            </a:endParaRPr>
          </a:p>
          <a:p>
            <a:pPr eaLnBrk="1" hangingPunct="1">
              <a:lnSpc>
                <a:spcPct val="80000"/>
              </a:lnSpc>
              <a:spcBef>
                <a:spcPct val="0"/>
              </a:spcBef>
            </a:pPr>
            <a:r>
              <a:rPr lang="en-GB" altLang="ja-JP" sz="800" b="1" smtClean="0">
                <a:cs typeface="ＭＳ Ｐゴシック"/>
              </a:rPr>
              <a:t>Millennium Development Goal to promote gender equality- </a:t>
            </a:r>
            <a:r>
              <a:rPr lang="en-GB" altLang="ja-JP" sz="800" smtClean="0">
                <a:cs typeface="ＭＳ Ｐゴシック"/>
              </a:rPr>
              <a:t>Achievement of the MDG 3 on gender equality is essential for the achievement of all other Goals, as with all MDGs are interrelated with human rights to be realized.  Thus, a gender analysis is an integral part of all planning and programmes designed to achieve each of the Goals</a:t>
            </a:r>
            <a:r>
              <a:rPr lang="en-GB" altLang="ja-JP" sz="800" b="1" smtClean="0">
                <a:cs typeface="ＭＳ Ｐゴシック"/>
              </a:rPr>
              <a:t>. </a:t>
            </a:r>
            <a:r>
              <a:rPr lang="en-GB" altLang="ja-JP" sz="800" smtClean="0">
                <a:cs typeface="ＭＳ Ｐゴシック"/>
              </a:rPr>
              <a:t>Analysing the gender dimension of each MDG and examining each Goal through a human rights lens reveals a number of complex issues and causes that are interrelated. This can be illustrated in relation to hunger and malnutrition and maternal and child health. In this context, it is important to recognize that unequal social conditions and exclusionary practices continue to deny women and girls equal access to food and health care, thus denying them their human rights. </a:t>
            </a:r>
            <a:endParaRPr lang="en-US" altLang="ja-JP" sz="800" smtClean="0">
              <a:cs typeface="ＭＳ Ｐゴシック"/>
            </a:endParaRPr>
          </a:p>
          <a:p>
            <a:pPr eaLnBrk="1" hangingPunct="1">
              <a:lnSpc>
                <a:spcPct val="80000"/>
              </a:lnSpc>
              <a:spcBef>
                <a:spcPct val="0"/>
              </a:spcBef>
            </a:pPr>
            <a:endParaRPr lang="en-GB" altLang="ja-JP" sz="800" smtClean="0">
              <a:cs typeface="ＭＳ Ｐゴシック"/>
            </a:endParaRPr>
          </a:p>
          <a:p>
            <a:pPr eaLnBrk="1" hangingPunct="1">
              <a:spcBef>
                <a:spcPct val="0"/>
              </a:spcBef>
            </a:pPr>
            <a:endParaRPr lang="en-GB" altLang="ja-JP" sz="800" smtClean="0">
              <a:cs typeface="ＭＳ Ｐゴシック"/>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A5449F58-6C33-4AA6-AC94-1E713003CCE1}" type="slidenum">
              <a:rPr lang="en-US" altLang="ja-JP" sz="1200">
                <a:cs typeface="Arial" charset="0"/>
              </a:rPr>
              <a:pPr algn="r"/>
              <a:t>9</a:t>
            </a:fld>
            <a:endParaRPr lang="en-US" altLang="ja-JP" sz="1200">
              <a:cs typeface="Arial" charset="0"/>
            </a:endParaRPr>
          </a:p>
        </p:txBody>
      </p:sp>
      <p:sp>
        <p:nvSpPr>
          <p:cNvPr id="34818" name="Rectangle 2"/>
          <p:cNvSpPr>
            <a:spLocks noGrp="1" noRot="1" noChangeAspect="1" noChangeArrowheads="1" noTextEdit="1"/>
          </p:cNvSpPr>
          <p:nvPr>
            <p:ph type="sldImg"/>
          </p:nvPr>
        </p:nvSpPr>
        <p:spPr>
          <a:xfrm>
            <a:off x="1870075" y="349250"/>
            <a:ext cx="3319463" cy="2489200"/>
          </a:xfrm>
          <a:ln/>
        </p:spPr>
      </p:sp>
      <p:sp>
        <p:nvSpPr>
          <p:cNvPr id="34819" name="Rectangle 3"/>
          <p:cNvSpPr>
            <a:spLocks noGrp="1" noChangeArrowheads="1"/>
          </p:cNvSpPr>
          <p:nvPr>
            <p:ph type="body" idx="1"/>
          </p:nvPr>
        </p:nvSpPr>
        <p:spPr>
          <a:xfrm>
            <a:off x="257175" y="3071813"/>
            <a:ext cx="6138863" cy="4972050"/>
          </a:xfrm>
          <a:noFill/>
          <a:ln/>
        </p:spPr>
        <p:txBody>
          <a:bodyPr/>
          <a:lstStyle/>
          <a:p>
            <a:pPr eaLnBrk="1" hangingPunct="1">
              <a:lnSpc>
                <a:spcPct val="80000"/>
              </a:lnSpc>
              <a:spcBef>
                <a:spcPct val="0"/>
              </a:spcBef>
            </a:pPr>
            <a:r>
              <a:rPr lang="en-US" altLang="ja-JP" sz="700" smtClean="0">
                <a:cs typeface="ＭＳ Ｐゴシック"/>
              </a:rPr>
              <a:t>HIDDEN SLIDE</a:t>
            </a:r>
          </a:p>
          <a:p>
            <a:pPr eaLnBrk="1" hangingPunct="1">
              <a:lnSpc>
                <a:spcPct val="80000"/>
              </a:lnSpc>
              <a:spcBef>
                <a:spcPct val="0"/>
              </a:spcBef>
            </a:pPr>
            <a:r>
              <a:rPr lang="en-US" altLang="ja-JP" sz="700" u="sng" smtClean="0">
                <a:cs typeface="ＭＳ Ｐゴシック"/>
              </a:rPr>
              <a:t>Gender Mainstreaming</a:t>
            </a:r>
          </a:p>
          <a:p>
            <a:pPr eaLnBrk="1" hangingPunct="1">
              <a:lnSpc>
                <a:spcPct val="80000"/>
              </a:lnSpc>
              <a:spcBef>
                <a:spcPct val="0"/>
              </a:spcBef>
            </a:pPr>
            <a:r>
              <a:rPr lang="en-US" altLang="ja-JP" sz="700" smtClean="0">
                <a:cs typeface="ＭＳ Ｐゴシック"/>
              </a:rPr>
              <a:t>1997 ECOSOC definition of gender mainstreaming :</a:t>
            </a:r>
          </a:p>
          <a:p>
            <a:pPr eaLnBrk="1" hangingPunct="1">
              <a:lnSpc>
                <a:spcPct val="80000"/>
              </a:lnSpc>
              <a:spcBef>
                <a:spcPct val="0"/>
              </a:spcBef>
            </a:pPr>
            <a:r>
              <a:rPr lang="en-US" altLang="ja-JP" sz="700" smtClean="0">
                <a:cs typeface="ＭＳ Ｐゴシック"/>
              </a:rPr>
              <a:t>Issues across all areas of activity should be defined in such a manner that gender differences can be diagnosed - that is, an assumption of gender-neutrality should not be made. </a:t>
            </a:r>
          </a:p>
          <a:p>
            <a:pPr eaLnBrk="1" hangingPunct="1">
              <a:lnSpc>
                <a:spcPct val="80000"/>
              </a:lnSpc>
              <a:spcBef>
                <a:spcPct val="0"/>
              </a:spcBef>
            </a:pPr>
            <a:r>
              <a:rPr lang="en-US" altLang="ja-JP" sz="700" smtClean="0">
                <a:cs typeface="ＭＳ Ｐゴシック"/>
              </a:rPr>
              <a:t>Responsibility for translating gender mainstreaming into practice is system-wide and rests at the highest levels. Accountability for outcomes needs to be monitored constantly. </a:t>
            </a:r>
          </a:p>
          <a:p>
            <a:pPr eaLnBrk="1" hangingPunct="1">
              <a:lnSpc>
                <a:spcPct val="80000"/>
              </a:lnSpc>
              <a:spcBef>
                <a:spcPct val="0"/>
              </a:spcBef>
            </a:pPr>
            <a:r>
              <a:rPr lang="en-US" altLang="ja-JP" sz="700" smtClean="0">
                <a:cs typeface="ＭＳ Ｐゴシック"/>
              </a:rPr>
              <a:t>Gender mainstreaming also requires that every effort be made to broaden women's participation at all levels of decision-making. Gender mainstreaming must be institutionalized through concrete steps, mechanisms and processes in all parts of the United Nations system.</a:t>
            </a:r>
          </a:p>
          <a:p>
            <a:pPr eaLnBrk="1" hangingPunct="1">
              <a:lnSpc>
                <a:spcPct val="80000"/>
              </a:lnSpc>
              <a:spcBef>
                <a:spcPct val="0"/>
              </a:spcBef>
            </a:pPr>
            <a:r>
              <a:rPr lang="en-US" altLang="ja-JP" sz="700" smtClean="0">
                <a:cs typeface="ＭＳ Ｐゴシック"/>
              </a:rPr>
              <a:t>In 2007, the Triennial Comprehensive Policy Review (TCPR) again called on the UN to: mainstream a gender perspective and to pursue gender equality in its country programmes, planning instruments and sector-wide programmes.</a:t>
            </a:r>
            <a:endParaRPr lang="en-US" altLang="ja-JP" sz="700" u="sng" smtClean="0">
              <a:cs typeface="ＭＳ Ｐゴシック"/>
            </a:endParaRPr>
          </a:p>
          <a:p>
            <a:pPr eaLnBrk="1" hangingPunct="1">
              <a:lnSpc>
                <a:spcPct val="80000"/>
              </a:lnSpc>
              <a:spcBef>
                <a:spcPct val="0"/>
              </a:spcBef>
            </a:pPr>
            <a:endParaRPr lang="en-US" altLang="ja-JP" sz="700" u="sng" smtClean="0">
              <a:cs typeface="ＭＳ Ｐゴシック"/>
            </a:endParaRPr>
          </a:p>
          <a:p>
            <a:pPr eaLnBrk="1" hangingPunct="1">
              <a:lnSpc>
                <a:spcPct val="80000"/>
              </a:lnSpc>
              <a:spcBef>
                <a:spcPct val="0"/>
              </a:spcBef>
            </a:pPr>
            <a:r>
              <a:rPr lang="en-US" altLang="ja-JP" sz="700" u="sng" smtClean="0">
                <a:cs typeface="ＭＳ Ｐゴシック"/>
              </a:rPr>
              <a:t>Women’s Human Rights</a:t>
            </a:r>
            <a:endParaRPr lang="en-US" altLang="ja-JP" sz="700" smtClean="0">
              <a:cs typeface="ＭＳ Ｐゴシック"/>
            </a:endParaRPr>
          </a:p>
          <a:p>
            <a:pPr eaLnBrk="1" hangingPunct="1">
              <a:lnSpc>
                <a:spcPct val="80000"/>
              </a:lnSpc>
              <a:spcBef>
                <a:spcPct val="0"/>
              </a:spcBef>
            </a:pPr>
            <a:r>
              <a:rPr lang="en-US" altLang="ja-JP" sz="700" smtClean="0">
                <a:cs typeface="ＭＳ Ｐゴシック"/>
              </a:rPr>
              <a:t>The elimination of discrimination against women has a central place in international human rights law. Not only do all of the rights guaranteed under the seven core international human rights treaties apply equally to men and women, and boys and girls, but this point has also been carefully underlined by the two treaties that comprise the “international bill of human rights”.  Both the Civil and Political Covenant and the Economic, Social and Cultural Covenant contain a special article, article 3, that requires States to “ensure the equal right of men and women” to enjoy the rights set out in those treaties. </a:t>
            </a:r>
          </a:p>
          <a:p>
            <a:pPr eaLnBrk="1" hangingPunct="1">
              <a:lnSpc>
                <a:spcPct val="80000"/>
              </a:lnSpc>
              <a:spcBef>
                <a:spcPct val="0"/>
              </a:spcBef>
            </a:pPr>
            <a:r>
              <a:rPr lang="en-US" altLang="ja-JP" sz="700" smtClean="0">
                <a:cs typeface="ＭＳ Ｐゴシック"/>
              </a:rPr>
              <a:t>As well, one of the seven core international human rights treaties – CEDAW – is devoted exclusively to eliminating sex discrimination in order to achieve gender equality. CEDAW requires State parties to eliminate gender-based discrimination in order to achieve gender equality in all aspects of women’s lives.  The Convention also details the specific actions that must be taken to combat discrimination in a wide range of areas, including education, employment, public and political life, legal relations, economic and social life, family relations, rural development, trafficking and prostitution.  </a:t>
            </a:r>
            <a:br>
              <a:rPr lang="en-US" altLang="ja-JP" sz="700" smtClean="0">
                <a:cs typeface="ＭＳ Ｐゴシック"/>
              </a:rPr>
            </a:br>
            <a:r>
              <a:rPr lang="en-US" altLang="ja-JP" sz="700" smtClean="0">
                <a:cs typeface="ＭＳ Ｐゴシック"/>
              </a:rPr>
              <a:t>Gender equality was a major focus of discussion at the 1993 Vienna World Conference on Human Rights, and the importance of advancing women’s human rights was forcefully underscored in the Vienna Declaration and Programme of Action: </a:t>
            </a:r>
            <a:r>
              <a:rPr lang="en-US" altLang="ja-JP" sz="700" i="1" smtClean="0">
                <a:cs typeface="ＭＳ Ｐゴシック"/>
              </a:rPr>
              <a:t>“The human rights of women and of the girl child are an inalienable and indivisible part of human rights”</a:t>
            </a:r>
            <a:r>
              <a:rPr lang="en-US" altLang="ja-JP" sz="700" smtClean="0">
                <a:cs typeface="ＭＳ Ｐゴシック"/>
              </a:rPr>
              <a:t> (Part 1, para. 18). The Declaration and Programme of Action also spoke directly to the UN system on this point: </a:t>
            </a:r>
            <a:r>
              <a:rPr lang="en-US" altLang="ja-JP" sz="700" i="1" smtClean="0">
                <a:cs typeface="ＭＳ Ｐゴシック"/>
              </a:rPr>
              <a:t>“The equal status of women and the human rights of women should be integrated into the mainstream of United Nations system-wide activity.  These issues should be regularly and systematically addressed throughout relevant United Nations bodies and mechanisms.”</a:t>
            </a:r>
            <a:r>
              <a:rPr lang="en-US" altLang="ja-JP" sz="700" smtClean="0">
                <a:cs typeface="ＭＳ Ｐゴシック"/>
              </a:rPr>
              <a:t> (Part II, para. 37).</a:t>
            </a:r>
          </a:p>
          <a:p>
            <a:pPr eaLnBrk="1" hangingPunct="1">
              <a:lnSpc>
                <a:spcPct val="80000"/>
              </a:lnSpc>
              <a:spcBef>
                <a:spcPct val="0"/>
              </a:spcBef>
            </a:pPr>
            <a:endParaRPr lang="en-GB" altLang="ja-JP" sz="700" b="1" u="sng" smtClean="0">
              <a:cs typeface="ＭＳ Ｐゴシック"/>
            </a:endParaRPr>
          </a:p>
          <a:p>
            <a:pPr eaLnBrk="1" hangingPunct="1">
              <a:spcBef>
                <a:spcPct val="0"/>
              </a:spcBef>
            </a:pPr>
            <a:r>
              <a:rPr lang="en-GB" altLang="ja-JP" sz="700" smtClean="0">
                <a:cs typeface="ＭＳ Ｐゴシック"/>
              </a:rPr>
              <a:t>Also ILO Discrimination (Employment and Occupation) Convention, 1958 (No. 111) (pre-dates CEDAW, and some CEDAW provisions drawn from it) – obligation to declare and pursue national equality policy with a view to eliminating discrimination, including sex discrimination. Ratified by 169 member States. Also Equal Remuneration Convention, 1951 (No. 100) requiring equal remuneration for men and women for work of equal value.</a:t>
            </a:r>
          </a:p>
          <a:p>
            <a:pPr eaLnBrk="1" hangingPunct="1">
              <a:spcBef>
                <a:spcPct val="0"/>
              </a:spcBef>
            </a:pPr>
            <a:endParaRPr lang="en-GB" altLang="ja-JP" sz="700" smtClean="0">
              <a:cs typeface="ＭＳ Ｐゴシック"/>
            </a:endParaRPr>
          </a:p>
          <a:p>
            <a:pPr eaLnBrk="1" hangingPunct="1">
              <a:spcBef>
                <a:spcPct val="0"/>
              </a:spcBef>
            </a:pPr>
            <a:r>
              <a:rPr lang="en-US" altLang="ja-JP" sz="700" u="sng" smtClean="0">
                <a:cs typeface="ＭＳ Ｐゴシック"/>
              </a:rPr>
              <a:t>CEDAW</a:t>
            </a:r>
            <a:endParaRPr lang="en-US" altLang="ja-JP" sz="700" smtClean="0">
              <a:cs typeface="ＭＳ Ｐゴシック"/>
            </a:endParaRPr>
          </a:p>
          <a:p>
            <a:pPr eaLnBrk="1" hangingPunct="1">
              <a:spcBef>
                <a:spcPct val="0"/>
              </a:spcBef>
            </a:pPr>
            <a:r>
              <a:rPr lang="en-US" altLang="ja-JP" sz="700" smtClean="0">
                <a:cs typeface="ＭＳ Ｐゴシック"/>
              </a:rPr>
              <a:t>CEDAW is an “anti-discrimination” treaty, meaning that in CEDAW gender inequalities are understood to have been produced by sex-based discrimination. The State obligations imposed by CEDAW are primarily obligations to eliminate the many different forms of discrimination against women.</a:t>
            </a:r>
          </a:p>
          <a:p>
            <a:pPr eaLnBrk="1" hangingPunct="1">
              <a:spcBef>
                <a:spcPct val="0"/>
              </a:spcBef>
            </a:pPr>
            <a:r>
              <a:rPr lang="en-US" altLang="ja-JP" sz="700" smtClean="0">
                <a:cs typeface="ＭＳ Ｐゴシック"/>
              </a:rPr>
              <a:t> CEDAW is also informed by a particular understanding of what counts as equality, often called “substantive equality” or “equality of results”.  CEDAW takes a very concrete and three-dimensional view of equality.  Rather than considering equality in formal and legalistic terms, and saying that laws and policies ensure equality between women and men simply by being gender-neutral, CEDAW requires that their actual impact and effect also be considered.  Under CEDAW, the State has to do more than just make sure there aren’t any laws sitting in the books that directly discriminate against women.  It must also make sure that all of the necessary arrangements are put in place that will allow women to actually experience equality in their lives.</a:t>
            </a:r>
          </a:p>
          <a:p>
            <a:pPr eaLnBrk="1" hangingPunct="1">
              <a:spcBef>
                <a:spcPct val="0"/>
              </a:spcBef>
            </a:pPr>
            <a:r>
              <a:rPr lang="en-US" altLang="ja-JP" sz="700" smtClean="0">
                <a:cs typeface="ＭＳ Ｐゴシック"/>
              </a:rPr>
              <a:t> CEDAW makes States responsible not just for their own actions, but also for eliminating discrimination that it being perpetrated by private individuals and organizations. CEDAW recognizes that discrimination is often most deeply rooted in spheres of life such as culture, the family, and interpersonal relations, and that if change does not take place at those levels efforts to achieve gender equality will be frustrated.      </a:t>
            </a:r>
          </a:p>
          <a:p>
            <a:pPr eaLnBrk="1" hangingPunct="1">
              <a:spcBef>
                <a:spcPct val="0"/>
              </a:spcBef>
            </a:pPr>
            <a:r>
              <a:rPr lang="en-US" altLang="ja-JP" sz="700" smtClean="0">
                <a:cs typeface="ＭＳ Ｐゴシック"/>
              </a:rPr>
              <a:t> Key areas of women’s human rights protection in CEDAW:</a:t>
            </a:r>
          </a:p>
          <a:p>
            <a:pPr eaLnBrk="1" hangingPunct="1">
              <a:spcBef>
                <a:spcPct val="0"/>
              </a:spcBef>
            </a:pPr>
            <a:r>
              <a:rPr lang="en-US" altLang="ja-JP" sz="700" smtClean="0">
                <a:cs typeface="ＭＳ Ｐゴシック"/>
              </a:rPr>
              <a:t> </a:t>
            </a:r>
            <a:r>
              <a:rPr lang="en-US" altLang="ja-JP" sz="700" b="1" smtClean="0">
                <a:cs typeface="ＭＳ Ｐゴシック"/>
              </a:rPr>
              <a:t>Article 5: </a:t>
            </a:r>
            <a:r>
              <a:rPr lang="en-US" altLang="ja-JP" sz="700" smtClean="0">
                <a:cs typeface="ＭＳ Ｐゴシック"/>
              </a:rPr>
              <a:t>cultural patterns and customary practices	</a:t>
            </a:r>
            <a:r>
              <a:rPr lang="en-US" altLang="ja-JP" sz="700" b="1" smtClean="0">
                <a:cs typeface="ＭＳ Ｐゴシック"/>
              </a:rPr>
              <a:t>Article 6: </a:t>
            </a:r>
            <a:r>
              <a:rPr lang="en-US" altLang="ja-JP" sz="700" smtClean="0">
                <a:cs typeface="ＭＳ Ｐゴシック"/>
              </a:rPr>
              <a:t>trafficking and exploitation of prostitution</a:t>
            </a:r>
          </a:p>
          <a:p>
            <a:pPr eaLnBrk="1" hangingPunct="1">
              <a:spcBef>
                <a:spcPct val="0"/>
              </a:spcBef>
            </a:pPr>
            <a:r>
              <a:rPr lang="en-US" altLang="ja-JP" sz="700" b="1" smtClean="0">
                <a:cs typeface="ＭＳ Ｐゴシック"/>
              </a:rPr>
              <a:t>Article 7: </a:t>
            </a:r>
            <a:r>
              <a:rPr lang="en-US" altLang="ja-JP" sz="700" smtClean="0">
                <a:cs typeface="ＭＳ Ｐゴシック"/>
              </a:rPr>
              <a:t>public and political life		</a:t>
            </a:r>
            <a:r>
              <a:rPr lang="en-US" altLang="ja-JP" sz="700" b="1" smtClean="0">
                <a:cs typeface="ＭＳ Ｐゴシック"/>
              </a:rPr>
              <a:t>Article 8</a:t>
            </a:r>
            <a:r>
              <a:rPr lang="en-US" altLang="ja-JP" sz="700" smtClean="0">
                <a:cs typeface="ＭＳ Ｐゴシック"/>
              </a:rPr>
              <a:t>: international affairs</a:t>
            </a:r>
          </a:p>
          <a:p>
            <a:pPr eaLnBrk="1" hangingPunct="1">
              <a:spcBef>
                <a:spcPct val="0"/>
              </a:spcBef>
            </a:pPr>
            <a:r>
              <a:rPr lang="en-US" altLang="ja-JP" sz="700" b="1" smtClean="0">
                <a:cs typeface="ＭＳ Ｐゴシック"/>
              </a:rPr>
              <a:t>Article 9</a:t>
            </a:r>
            <a:r>
              <a:rPr lang="en-US" altLang="ja-JP" sz="700" smtClean="0">
                <a:cs typeface="ＭＳ Ｐゴシック"/>
              </a:rPr>
              <a:t>: nationality		</a:t>
            </a:r>
            <a:r>
              <a:rPr lang="en-US" altLang="ja-JP" sz="700" b="1" smtClean="0">
                <a:cs typeface="ＭＳ Ｐゴシック"/>
              </a:rPr>
              <a:t>Article 10</a:t>
            </a:r>
            <a:r>
              <a:rPr lang="en-US" altLang="ja-JP" sz="700" smtClean="0">
                <a:cs typeface="ＭＳ Ｐゴシック"/>
              </a:rPr>
              <a:t>: education</a:t>
            </a:r>
          </a:p>
          <a:p>
            <a:pPr eaLnBrk="1" hangingPunct="1">
              <a:spcBef>
                <a:spcPct val="0"/>
              </a:spcBef>
            </a:pPr>
            <a:r>
              <a:rPr lang="en-US" altLang="ja-JP" sz="700" b="1" smtClean="0">
                <a:cs typeface="ＭＳ Ｐゴシック"/>
              </a:rPr>
              <a:t>Article 11</a:t>
            </a:r>
            <a:r>
              <a:rPr lang="en-US" altLang="ja-JP" sz="700" smtClean="0">
                <a:cs typeface="ＭＳ Ｐゴシック"/>
              </a:rPr>
              <a:t>: employment		</a:t>
            </a:r>
            <a:r>
              <a:rPr lang="en-US" altLang="ja-JP" sz="700" b="1" smtClean="0">
                <a:cs typeface="ＭＳ Ｐゴシック"/>
              </a:rPr>
              <a:t>Article 12</a:t>
            </a:r>
            <a:r>
              <a:rPr lang="en-US" altLang="ja-JP" sz="700" smtClean="0">
                <a:cs typeface="ＭＳ Ｐゴシック"/>
              </a:rPr>
              <a:t>:  healthcare</a:t>
            </a:r>
          </a:p>
          <a:p>
            <a:pPr eaLnBrk="1" hangingPunct="1">
              <a:spcBef>
                <a:spcPct val="0"/>
              </a:spcBef>
            </a:pPr>
            <a:r>
              <a:rPr lang="en-US" altLang="ja-JP" sz="700" b="1" smtClean="0">
                <a:cs typeface="ＭＳ Ｐゴシック"/>
              </a:rPr>
              <a:t>Article 13</a:t>
            </a:r>
            <a:r>
              <a:rPr lang="en-US" altLang="ja-JP" sz="700" smtClean="0">
                <a:cs typeface="ＭＳ Ｐゴシック"/>
              </a:rPr>
              <a:t>: economic and social life		</a:t>
            </a:r>
            <a:r>
              <a:rPr lang="en-US" altLang="ja-JP" sz="700" b="1" smtClean="0">
                <a:cs typeface="ＭＳ Ｐゴシック"/>
              </a:rPr>
              <a:t>Article 14</a:t>
            </a:r>
            <a:r>
              <a:rPr lang="en-US" altLang="ja-JP" sz="700" smtClean="0">
                <a:cs typeface="ＭＳ Ｐゴシック"/>
              </a:rPr>
              <a:t>: rural women</a:t>
            </a:r>
          </a:p>
          <a:p>
            <a:pPr eaLnBrk="1" hangingPunct="1">
              <a:spcBef>
                <a:spcPct val="0"/>
              </a:spcBef>
            </a:pPr>
            <a:r>
              <a:rPr lang="en-US" altLang="ja-JP" sz="700" b="1" smtClean="0">
                <a:cs typeface="ＭＳ Ｐゴシック"/>
              </a:rPr>
              <a:t>Article 15</a:t>
            </a:r>
            <a:r>
              <a:rPr lang="en-US" altLang="ja-JP" sz="700" smtClean="0">
                <a:cs typeface="ＭＳ Ｐゴシック"/>
              </a:rPr>
              <a:t>: equality before the law		</a:t>
            </a:r>
            <a:r>
              <a:rPr lang="en-US" altLang="ja-JP" sz="700" b="1" smtClean="0">
                <a:cs typeface="ＭＳ Ｐゴシック"/>
              </a:rPr>
              <a:t>Article 16</a:t>
            </a:r>
            <a:r>
              <a:rPr lang="en-US" altLang="ja-JP" sz="700" smtClean="0">
                <a:cs typeface="ＭＳ Ｐゴシック"/>
              </a:rPr>
              <a:t>: equality in marriage and family life</a:t>
            </a:r>
          </a:p>
          <a:p>
            <a:pPr eaLnBrk="1" hangingPunct="1">
              <a:spcBef>
                <a:spcPct val="0"/>
              </a:spcBef>
            </a:pPr>
            <a:r>
              <a:rPr lang="en-US" altLang="ja-JP" sz="700" b="1" smtClean="0">
                <a:cs typeface="ＭＳ Ｐゴシック"/>
              </a:rPr>
              <a:t>GR#19</a:t>
            </a:r>
            <a:r>
              <a:rPr lang="en-US" altLang="ja-JP" sz="700" smtClean="0">
                <a:cs typeface="ＭＳ Ｐゴシック"/>
              </a:rPr>
              <a:t>: violence against women</a:t>
            </a:r>
          </a:p>
          <a:p>
            <a:pPr eaLnBrk="1" hangingPunct="1">
              <a:spcBef>
                <a:spcPct val="0"/>
              </a:spcBef>
            </a:pPr>
            <a:r>
              <a:rPr lang="en-US" altLang="ja-JP" sz="700" smtClean="0">
                <a:cs typeface="ＭＳ Ｐゴシック"/>
              </a:rPr>
              <a:t> </a:t>
            </a:r>
            <a:endParaRPr lang="en-GB" altLang="ja-JP" sz="700" smtClean="0">
              <a:cs typeface="ＭＳ Ｐゴシック"/>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B7A0276A-93A0-4D69-8F1C-BB5561425906}" type="datetimeFigureOut">
              <a:rPr lang="en-GB"/>
              <a:pPr>
                <a:defRPr/>
              </a:pPr>
              <a:t>16/03/2011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5ABB7D7-D94B-4DC9-8194-E7D5FDE81635}"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A0347FC9-3A14-4FC2-8226-80594CCB5E6B}" type="datetimeFigureOut">
              <a:rPr lang="en-GB"/>
              <a:pPr>
                <a:defRPr/>
              </a:pPr>
              <a:t>16/03/2011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21AC1E5-BF4D-455C-B598-1F42BB775942}"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297C1075-E073-4965-B96E-B5873040D128}" type="datetimeFigureOut">
              <a:rPr lang="en-GB"/>
              <a:pPr>
                <a:defRPr/>
              </a:pPr>
              <a:t>16/03/2011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5C2AB38-C152-4EC4-86CB-5693952CD428}"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69CEFBAD-9514-4989-81A8-15BD816DAC80}" type="datetimeFigureOut">
              <a:rPr lang="en-GB"/>
              <a:pPr>
                <a:defRPr/>
              </a:pPr>
              <a:t>16/03/2011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27FC46E1-E598-41C1-A77A-1110A5F46645}"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5E82F6F-D70F-4A22-B926-78D53B4D967C}" type="datetimeFigureOut">
              <a:rPr lang="en-GB"/>
              <a:pPr>
                <a:defRPr/>
              </a:pPr>
              <a:t>16/03/2011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6BF2074-EB98-4E6E-A6A3-320F51ECE262}"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72D1756F-1147-44E7-BF98-01F6508E09FE}" type="datetimeFigureOut">
              <a:rPr lang="en-GB"/>
              <a:pPr>
                <a:defRPr/>
              </a:pPr>
              <a:t>16/03/2011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461B0125-0C45-48B7-97D7-E05F2D6136A6}"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AFD0D299-5577-40DC-9E01-FD47D8D07600}" type="datetimeFigureOut">
              <a:rPr lang="en-GB"/>
              <a:pPr>
                <a:defRPr/>
              </a:pPr>
              <a:t>16/03/2011</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8C709166-0FC4-446F-9FA7-31C6174EB018}"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3D4FED6E-C1E2-442F-8823-B22D9FA98A9D}" type="datetimeFigureOut">
              <a:rPr lang="en-GB"/>
              <a:pPr>
                <a:defRPr/>
              </a:pPr>
              <a:t>16/03/2011</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31B7740A-19F1-4A7A-8467-07AA614F23EB}"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2" descr="E:\My Pictures\UN Logos\logoneg_pantone660-no-frame.jpg"/>
          <p:cNvPicPr>
            <a:picLocks noChangeAspect="1" noChangeArrowheads="1"/>
          </p:cNvPicPr>
          <p:nvPr userDrawn="1"/>
        </p:nvPicPr>
        <p:blipFill rotWithShape="1">
          <a:blip r:embed="rId2">
            <a:duotone>
              <a:schemeClr val="bg2">
                <a:shade val="45000"/>
                <a:satMod val="135000"/>
              </a:schemeClr>
              <a:prstClr val="white"/>
            </a:duotone>
            <a:extLst/>
          </a:blip>
          <a:srcRect l="43602" b="25123"/>
          <a:stretch/>
        </p:blipFill>
        <p:spPr bwMode="auto">
          <a:xfrm>
            <a:off x="0" y="1997825"/>
            <a:ext cx="4384035" cy="4846612"/>
          </a:xfrm>
          <a:prstGeom prst="rect">
            <a:avLst/>
          </a:prstGeom>
          <a:noFill/>
          <a:extLst/>
        </p:spPr>
      </p:pic>
      <p:pic>
        <p:nvPicPr>
          <p:cNvPr id="3" name="Picture 4" descr="E:\My Pictures\UN Logos\Copy of Logo_UNSSC_pantone_660.jpg"/>
          <p:cNvPicPr>
            <a:picLocks noChangeAspect="1" noChangeArrowheads="1"/>
          </p:cNvPicPr>
          <p:nvPr userDrawn="1"/>
        </p:nvPicPr>
        <p:blipFill>
          <a:blip r:embed="rId3"/>
          <a:srcRect/>
          <a:stretch>
            <a:fillRect/>
          </a:stretch>
        </p:blipFill>
        <p:spPr bwMode="auto">
          <a:xfrm>
            <a:off x="179388" y="188913"/>
            <a:ext cx="1152525" cy="1152525"/>
          </a:xfrm>
          <a:prstGeom prst="rect">
            <a:avLst/>
          </a:prstGeom>
          <a:noFill/>
          <a:ln w="9525">
            <a:noFill/>
            <a:miter lim="800000"/>
            <a:headEnd/>
            <a:tailEnd/>
          </a:ln>
        </p:spPr>
      </p:pic>
      <p:sp>
        <p:nvSpPr>
          <p:cNvPr id="4" name="Date Placeholder 1"/>
          <p:cNvSpPr>
            <a:spLocks noGrp="1"/>
          </p:cNvSpPr>
          <p:nvPr>
            <p:ph type="dt" sz="half" idx="10"/>
          </p:nvPr>
        </p:nvSpPr>
        <p:spPr/>
        <p:txBody>
          <a:bodyPr/>
          <a:lstStyle>
            <a:lvl1pPr>
              <a:defRPr/>
            </a:lvl1pPr>
          </a:lstStyle>
          <a:p>
            <a:pPr>
              <a:defRPr/>
            </a:pPr>
            <a:fld id="{4C2DC4D2-C24C-4E49-A4A7-2964D1CC23D9}" type="datetimeFigureOut">
              <a:rPr lang="en-GB"/>
              <a:pPr>
                <a:defRPr/>
              </a:pPr>
              <a:t>16/03/2011</a:t>
            </a:fld>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3"/>
          <p:cNvSpPr>
            <a:spLocks noGrp="1"/>
          </p:cNvSpPr>
          <p:nvPr>
            <p:ph type="sldNum" sz="quarter" idx="12"/>
          </p:nvPr>
        </p:nvSpPr>
        <p:spPr/>
        <p:txBody>
          <a:bodyPr/>
          <a:lstStyle>
            <a:lvl1pPr>
              <a:defRPr/>
            </a:lvl1pPr>
          </a:lstStyle>
          <a:p>
            <a:pPr>
              <a:defRPr/>
            </a:pPr>
            <a:fld id="{B2A21586-ADC1-4B73-B82D-86DCD8676D93}"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959213F-7467-4487-9DDB-4E4398994C0D}" type="datetimeFigureOut">
              <a:rPr lang="en-GB"/>
              <a:pPr>
                <a:defRPr/>
              </a:pPr>
              <a:t>16/03/2011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38374750-C9B4-4935-B3F2-1CC441FBFB41}"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2715B3F-B858-4A40-A8DB-41D076037572}" type="datetimeFigureOut">
              <a:rPr lang="en-GB"/>
              <a:pPr>
                <a:defRPr/>
              </a:pPr>
              <a:t>16/03/2011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7475A8EE-51BD-4252-8AC1-7D444AB4A62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531E8310-1963-4E19-88FB-F047569C7EA2}" type="datetimeFigureOut">
              <a:rPr lang="en-GB"/>
              <a:pPr>
                <a:defRPr/>
              </a:pPr>
              <a:t>16/03/2011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210BB841-5407-4571-B22E-8955D085C03C}"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60" r:id="rId7"/>
    <p:sldLayoutId id="2147483653" r:id="rId8"/>
    <p:sldLayoutId id="2147483652" r:id="rId9"/>
    <p:sldLayoutId id="2147483651" r:id="rId10"/>
    <p:sldLayoutId id="214748365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hyperlink" Target="Lao_UPR_Session.wmv"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4"/>
          <p:cNvSpPr>
            <a:spLocks noGrp="1" noChangeArrowheads="1"/>
          </p:cNvSpPr>
          <p:nvPr>
            <p:ph type="ctrTitle" idx="4294967295"/>
          </p:nvPr>
        </p:nvSpPr>
        <p:spPr>
          <a:xfrm>
            <a:off x="684213" y="620713"/>
            <a:ext cx="7772400" cy="5545137"/>
          </a:xfrm>
        </p:spPr>
        <p:txBody>
          <a:bodyPr/>
          <a:lstStyle/>
          <a:p>
            <a:pPr eaLnBrk="1" hangingPunct="1"/>
            <a:r>
              <a:rPr lang="en-US" sz="4000" b="1" smtClean="0"/>
              <a:t>Human Rights in the context of the UN Reform</a:t>
            </a:r>
            <a:br>
              <a:rPr lang="en-US" sz="4000" b="1" smtClean="0"/>
            </a:br>
            <a:r>
              <a:rPr lang="en-US" sz="4000" b="1" smtClean="0"/>
              <a:t>and</a:t>
            </a:r>
            <a:br>
              <a:rPr lang="en-US" sz="4000" b="1" smtClean="0"/>
            </a:br>
            <a:r>
              <a:rPr lang="en-US" sz="4000" b="1" smtClean="0"/>
              <a:t>The HR Protection Systems</a:t>
            </a:r>
            <a:r>
              <a:rPr lang="en-CA" sz="3200" b="1" smtClean="0"/>
              <a:t> </a:t>
            </a:r>
            <a:br>
              <a:rPr lang="en-CA" sz="3200" b="1" smtClean="0"/>
            </a:br>
            <a:r>
              <a:rPr lang="en-CA" sz="3200" b="1" smtClean="0"/>
              <a:t/>
            </a:r>
            <a:br>
              <a:rPr lang="en-CA" sz="3200" b="1" smtClean="0"/>
            </a:br>
            <a:r>
              <a:rPr lang="en-CA" sz="3200" b="1" smtClean="0"/>
              <a:t>Session 1</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7889" name="Title 1"/>
          <p:cNvSpPr txBox="1">
            <a:spLocks/>
          </p:cNvSpPr>
          <p:nvPr/>
        </p:nvSpPr>
        <p:spPr bwMode="auto">
          <a:xfrm>
            <a:off x="1547813" y="274638"/>
            <a:ext cx="7138987" cy="1143000"/>
          </a:xfrm>
          <a:prstGeom prst="rect">
            <a:avLst/>
          </a:prstGeom>
          <a:noFill/>
          <a:ln w="9525">
            <a:noFill/>
            <a:miter lim="800000"/>
            <a:headEnd/>
            <a:tailEnd/>
          </a:ln>
        </p:spPr>
        <p:txBody>
          <a:bodyPr/>
          <a:lstStyle/>
          <a:p>
            <a:pPr algn="ctr" eaLnBrk="0" hangingPunct="0"/>
            <a:r>
              <a:rPr lang="en-US" sz="4400">
                <a:latin typeface="Calibri" pitchFamily="34" charset="0"/>
              </a:rPr>
              <a:t>Gender Mainstreaming</a:t>
            </a:r>
          </a:p>
        </p:txBody>
      </p:sp>
      <p:sp>
        <p:nvSpPr>
          <p:cNvPr id="3" name="Content Placeholder 2"/>
          <p:cNvSpPr txBox="1">
            <a:spLocks/>
          </p:cNvSpPr>
          <p:nvPr/>
        </p:nvSpPr>
        <p:spPr>
          <a:xfrm>
            <a:off x="457200" y="1600200"/>
            <a:ext cx="8229600" cy="4525963"/>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sz="2400" smtClean="0"/>
              <a:t>ECOSOC Resolution 2008/34 mandates all UN agencies to mainstream gender perspectives into all policies and </a:t>
            </a:r>
            <a:r>
              <a:rPr lang="en-GB" sz="2400" smtClean="0"/>
              <a:t>programmes</a:t>
            </a:r>
            <a:r>
              <a:rPr lang="en-US" sz="2400" smtClean="0"/>
              <a:t> of development co-operation.</a:t>
            </a:r>
          </a:p>
          <a:p>
            <a:pPr>
              <a:defRPr/>
            </a:pPr>
            <a:r>
              <a:rPr lang="en-US" sz="2400" smtClean="0"/>
              <a:t>Gender mainstreaming is globally accepted as critical for the achievement of gender equality  in the implementation of all internationally agreed goals.</a:t>
            </a:r>
          </a:p>
          <a:p>
            <a:pPr>
              <a:defRPr/>
            </a:pPr>
            <a:r>
              <a:rPr lang="en-US" sz="2400" smtClean="0">
                <a:ea typeface="ＭＳ Ｐゴシック" pitchFamily="34" charset="-128"/>
              </a:rPr>
              <a:t>Gender Mainstreaming is both a process and a strategy which takes account of the differential impacts of </a:t>
            </a:r>
            <a:r>
              <a:rPr lang="en-GB" sz="2400" smtClean="0">
                <a:ea typeface="ＭＳ Ｐゴシック" pitchFamily="34" charset="-128"/>
              </a:rPr>
              <a:t>programme</a:t>
            </a:r>
            <a:r>
              <a:rPr lang="en-US" sz="2400" smtClean="0">
                <a:ea typeface="ＭＳ Ｐゴシック" pitchFamily="34" charset="-128"/>
              </a:rPr>
              <a:t> interventions on males and females and integrates these into programme interventions with the aim of eliminating disparities. </a:t>
            </a:r>
            <a:endParaRPr lang="en-US" smtClean="0"/>
          </a:p>
          <a:p>
            <a:pPr marL="0" indent="0">
              <a:buFont typeface="Arial" pitchFamily="34" charset="0"/>
              <a:buNone/>
              <a:defRPr/>
            </a:pPr>
            <a:endParaRPr lang="en-US" dirty="0"/>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8913" name="Rectangle 2"/>
          <p:cNvSpPr txBox="1">
            <a:spLocks noChangeArrowheads="1"/>
          </p:cNvSpPr>
          <p:nvPr/>
        </p:nvSpPr>
        <p:spPr bwMode="auto">
          <a:xfrm>
            <a:off x="1476375" y="274638"/>
            <a:ext cx="7210425" cy="1143000"/>
          </a:xfrm>
          <a:prstGeom prst="rect">
            <a:avLst/>
          </a:prstGeom>
          <a:noFill/>
          <a:ln w="9525">
            <a:noFill/>
            <a:miter lim="800000"/>
            <a:headEnd/>
            <a:tailEnd/>
          </a:ln>
        </p:spPr>
        <p:txBody>
          <a:bodyPr/>
          <a:lstStyle/>
          <a:p>
            <a:pPr algn="ctr"/>
            <a:r>
              <a:rPr lang="en-US" sz="2800">
                <a:latin typeface="Calibri" pitchFamily="34" charset="0"/>
                <a:ea typeface="ＭＳ Ｐゴシック"/>
                <a:cs typeface="ＭＳ Ｐゴシック"/>
              </a:rPr>
              <a:t>Basic Concepts  Associated with Gender  Mainstreaming</a:t>
            </a:r>
          </a:p>
        </p:txBody>
      </p:sp>
      <p:sp>
        <p:nvSpPr>
          <p:cNvPr id="38914" name="Rectangle 3"/>
          <p:cNvSpPr txBox="1">
            <a:spLocks noChangeArrowheads="1"/>
          </p:cNvSpPr>
          <p:nvPr/>
        </p:nvSpPr>
        <p:spPr bwMode="auto">
          <a:xfrm>
            <a:off x="457200" y="1628775"/>
            <a:ext cx="8229600" cy="5013325"/>
          </a:xfrm>
          <a:prstGeom prst="rect">
            <a:avLst/>
          </a:prstGeom>
          <a:noFill/>
          <a:ln w="9525">
            <a:noFill/>
            <a:miter lim="800000"/>
            <a:headEnd/>
            <a:tailEnd/>
          </a:ln>
        </p:spPr>
        <p:txBody>
          <a:bodyPr/>
          <a:lstStyle/>
          <a:p>
            <a:pPr marL="342900" indent="-342900">
              <a:spcBef>
                <a:spcPct val="20000"/>
              </a:spcBef>
              <a:buFont typeface="Arial" charset="0"/>
              <a:buChar char="•"/>
            </a:pPr>
            <a:r>
              <a:rPr lang="en-GB" sz="2400">
                <a:latin typeface="Calibri" pitchFamily="34" charset="0"/>
                <a:ea typeface="ＭＳ Ｐゴシック"/>
                <a:cs typeface="ＭＳ Ｐゴシック"/>
              </a:rPr>
              <a:t>Gender: Societal constructs on the social, economic, cultural and political attributes of males and females, the opportunities, roles and responsibilities that they should have and play in society. </a:t>
            </a:r>
          </a:p>
          <a:p>
            <a:pPr marL="342900" indent="-342900" algn="just">
              <a:spcBef>
                <a:spcPct val="20000"/>
              </a:spcBef>
              <a:buFont typeface="Arial" charset="0"/>
              <a:buChar char="•"/>
            </a:pPr>
            <a:r>
              <a:rPr lang="en-US" sz="2400">
                <a:latin typeface="Calibri" pitchFamily="34" charset="0"/>
                <a:ea typeface="ＭＳ Ｐゴシック"/>
                <a:cs typeface="ＭＳ Ｐゴシック"/>
              </a:rPr>
              <a:t>Gender Equality: Women and men, girls and boys enjoy equal conditions, treatment and opportunities for realizing their full potential, human rights and dignity, and for contributing to (and benefitting from) economic, social, cultural and political development.</a:t>
            </a:r>
          </a:p>
          <a:p>
            <a:pPr marL="342900" indent="-342900">
              <a:spcBef>
                <a:spcPct val="20000"/>
              </a:spcBef>
              <a:buFont typeface="Arial" charset="0"/>
              <a:buChar char="•"/>
            </a:pPr>
            <a:endParaRPr lang="en-US" sz="2400">
              <a:latin typeface="Calibri" pitchFamily="34" charset="0"/>
              <a:ea typeface="ＭＳ Ｐゴシック"/>
              <a:cs typeface="ＭＳ Ｐゴシック"/>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61" name="Title 1"/>
          <p:cNvSpPr>
            <a:spLocks noGrp="1"/>
          </p:cNvSpPr>
          <p:nvPr>
            <p:ph type="title" idx="4294967295"/>
          </p:nvPr>
        </p:nvSpPr>
        <p:spPr/>
        <p:txBody>
          <a:bodyPr/>
          <a:lstStyle/>
          <a:p>
            <a:pPr eaLnBrk="1" hangingPunct="1"/>
            <a:r>
              <a:rPr kumimoji="1" lang="en-US" altLang="ja-JP" smtClean="0">
                <a:cs typeface="ＭＳ Ｐゴシック"/>
              </a:rPr>
              <a:t>Human rights and conflicts</a:t>
            </a:r>
            <a:endParaRPr kumimoji="1" lang="ja-JP" altLang="en-US" smtClean="0">
              <a:cs typeface="ＭＳ Ｐゴシック"/>
            </a:endParaRPr>
          </a:p>
        </p:txBody>
      </p:sp>
      <p:sp>
        <p:nvSpPr>
          <p:cNvPr id="40962" name="Content Placeholder 2"/>
          <p:cNvSpPr>
            <a:spLocks noGrp="1"/>
          </p:cNvSpPr>
          <p:nvPr>
            <p:ph sz="half" idx="4294967295"/>
          </p:nvPr>
        </p:nvSpPr>
        <p:spPr>
          <a:xfrm>
            <a:off x="457200" y="1600200"/>
            <a:ext cx="4038600" cy="4525963"/>
          </a:xfrm>
        </p:spPr>
        <p:txBody>
          <a:bodyPr/>
          <a:lstStyle/>
          <a:p>
            <a:pPr eaLnBrk="1" hangingPunct="1"/>
            <a:r>
              <a:rPr kumimoji="1" lang="en-US" altLang="ja-JP" sz="2400" smtClean="0">
                <a:cs typeface="ＭＳ Ｐゴシック"/>
              </a:rPr>
              <a:t>Violent conflict prevents the realization of human rights</a:t>
            </a:r>
          </a:p>
          <a:p>
            <a:pPr eaLnBrk="1" hangingPunct="1"/>
            <a:r>
              <a:rPr kumimoji="1" lang="en-US" altLang="ja-JP" sz="2400" smtClean="0">
                <a:cs typeface="ＭＳ Ｐゴシック"/>
              </a:rPr>
              <a:t>Non-realization of human rights may lead to violent conflict</a:t>
            </a:r>
          </a:p>
          <a:p>
            <a:pPr eaLnBrk="1" hangingPunct="1"/>
            <a:r>
              <a:rPr kumimoji="1" lang="en-US" altLang="ja-JP" sz="2400" smtClean="0">
                <a:cs typeface="ＭＳ Ｐゴシック"/>
              </a:rPr>
              <a:t>Violation of human rights often represents manifestation of conflict emergence or escalation  </a:t>
            </a:r>
            <a:endParaRPr kumimoji="1" lang="ja-JP" altLang="en-US" sz="2400" smtClean="0">
              <a:cs typeface="ＭＳ Ｐゴシック"/>
            </a:endParaRPr>
          </a:p>
        </p:txBody>
      </p:sp>
      <p:sp>
        <p:nvSpPr>
          <p:cNvPr id="40963" name="Content Placeholder 3"/>
          <p:cNvSpPr>
            <a:spLocks noGrp="1"/>
          </p:cNvSpPr>
          <p:nvPr>
            <p:ph sz="half" idx="4294967295"/>
          </p:nvPr>
        </p:nvSpPr>
        <p:spPr>
          <a:xfrm>
            <a:off x="4648200" y="1600200"/>
            <a:ext cx="4038600" cy="4525963"/>
          </a:xfrm>
        </p:spPr>
        <p:txBody>
          <a:bodyPr/>
          <a:lstStyle/>
          <a:p>
            <a:pPr marL="0" indent="0" eaLnBrk="1" hangingPunct="1">
              <a:buFont typeface="Arial" charset="0"/>
              <a:buNone/>
            </a:pPr>
            <a:r>
              <a:rPr lang="en-US" altLang="ja-JP" sz="2400" i="1" smtClean="0">
                <a:cs typeface="ＭＳ Ｐゴシック"/>
              </a:rPr>
              <a:t>There is a reciprocal relationship between human rights and conflict prevention. </a:t>
            </a:r>
          </a:p>
          <a:p>
            <a:pPr marL="0" indent="0" eaLnBrk="1" hangingPunct="1">
              <a:buFont typeface="Arial" charset="0"/>
              <a:buNone/>
            </a:pPr>
            <a:endParaRPr lang="en-US" altLang="ja-JP" sz="2400" i="1" smtClean="0">
              <a:cs typeface="ＭＳ Ｐゴシック"/>
            </a:endParaRPr>
          </a:p>
          <a:p>
            <a:pPr marL="0" indent="0" eaLnBrk="1" hangingPunct="1">
              <a:buFont typeface="Arial" charset="0"/>
              <a:buNone/>
            </a:pPr>
            <a:r>
              <a:rPr lang="en-US" altLang="ja-JP" sz="2400" i="1" smtClean="0">
                <a:cs typeface="ＭＳ Ｐゴシック"/>
              </a:rPr>
              <a:t>Violations of human rights are a root cause of conflict; they are also a common consequence of it.</a:t>
            </a:r>
          </a:p>
          <a:p>
            <a:pPr marL="0" indent="0" eaLnBrk="1" hangingPunct="1">
              <a:buFont typeface="Arial" charset="0"/>
              <a:buNone/>
            </a:pPr>
            <a:endParaRPr lang="en-US" altLang="ja-JP" sz="2400" smtClean="0">
              <a:cs typeface="ＭＳ Ｐゴシック"/>
            </a:endParaRPr>
          </a:p>
          <a:p>
            <a:pPr marL="0" indent="0" eaLnBrk="1" hangingPunct="1">
              <a:buFont typeface="Arial" charset="0"/>
              <a:buNone/>
            </a:pPr>
            <a:r>
              <a:rPr lang="en-US" altLang="ja-JP" sz="1800" smtClean="0">
                <a:cs typeface="ＭＳ Ｐゴシック"/>
              </a:rPr>
              <a:t>Secretary-General’s Progress Report on the Prevention of Armed Conflict (2006)</a:t>
            </a:r>
          </a:p>
          <a:p>
            <a:pPr marL="0" indent="0" eaLnBrk="1" hangingPunct="1"/>
            <a:endParaRPr kumimoji="1" lang="ja-JP" altLang="en-US" sz="2400" smtClean="0">
              <a:cs typeface="ＭＳ Ｐゴシック"/>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3009" name="Text Placeholder 14"/>
          <p:cNvSpPr>
            <a:spLocks noGrp="1"/>
          </p:cNvSpPr>
          <p:nvPr>
            <p:ph type="body" idx="4294967295"/>
          </p:nvPr>
        </p:nvSpPr>
        <p:spPr>
          <a:xfrm>
            <a:off x="457200" y="1535113"/>
            <a:ext cx="4040188" cy="639762"/>
          </a:xfrm>
        </p:spPr>
        <p:txBody>
          <a:bodyPr anchor="b"/>
          <a:lstStyle/>
          <a:p>
            <a:pPr marL="0" indent="0" eaLnBrk="1" hangingPunct="1">
              <a:buFont typeface="Arial" charset="0"/>
              <a:buNone/>
            </a:pPr>
            <a:r>
              <a:rPr kumimoji="1" lang="en-US" altLang="ja-JP" sz="2400" b="1" smtClean="0">
                <a:cs typeface="ＭＳ Ｐゴシック"/>
              </a:rPr>
              <a:t>Humanitarian law</a:t>
            </a:r>
            <a:endParaRPr kumimoji="1" lang="ja-JP" altLang="en-US" sz="2400" b="1" smtClean="0">
              <a:cs typeface="ＭＳ Ｐゴシック"/>
            </a:endParaRPr>
          </a:p>
        </p:txBody>
      </p:sp>
      <p:sp>
        <p:nvSpPr>
          <p:cNvPr id="40962" name="Content Placeholder 15"/>
          <p:cNvSpPr>
            <a:spLocks noGrp="1"/>
          </p:cNvSpPr>
          <p:nvPr>
            <p:ph sz="half" idx="4294967295"/>
          </p:nvPr>
        </p:nvSpPr>
        <p:spPr>
          <a:xfrm>
            <a:off x="457200" y="2174875"/>
            <a:ext cx="4040188" cy="3951288"/>
          </a:xfrm>
        </p:spPr>
        <p:txBody>
          <a:bodyPr/>
          <a:lstStyle/>
          <a:p>
            <a:pPr eaLnBrk="1" hangingPunct="1"/>
            <a:r>
              <a:rPr lang="en-US" altLang="ja-JP" sz="2400" smtClean="0">
                <a:cs typeface="ＭＳ Ｐゴシック"/>
              </a:rPr>
              <a:t>Applies in situations of international or non-international armed conflict</a:t>
            </a:r>
          </a:p>
          <a:p>
            <a:pPr eaLnBrk="1" hangingPunct="1"/>
            <a:r>
              <a:rPr kumimoji="1" lang="en-US" altLang="ja-JP" sz="2400" smtClean="0">
                <a:cs typeface="ＭＳ Ｐゴシック"/>
              </a:rPr>
              <a:t>Purpose: to limit the effects of war on people and objects</a:t>
            </a:r>
            <a:endParaRPr kumimoji="1" lang="ja-JP" altLang="en-US" sz="2400" smtClean="0">
              <a:cs typeface="ＭＳ Ｐゴシック"/>
            </a:endParaRPr>
          </a:p>
        </p:txBody>
      </p:sp>
      <p:sp>
        <p:nvSpPr>
          <p:cNvPr id="43011" name="Text Placeholder 16"/>
          <p:cNvSpPr>
            <a:spLocks noGrp="1"/>
          </p:cNvSpPr>
          <p:nvPr>
            <p:ph type="body" sz="quarter" idx="4294967295"/>
          </p:nvPr>
        </p:nvSpPr>
        <p:spPr>
          <a:xfrm>
            <a:off x="4645025" y="1535113"/>
            <a:ext cx="4041775" cy="639762"/>
          </a:xfrm>
        </p:spPr>
        <p:txBody>
          <a:bodyPr anchor="b"/>
          <a:lstStyle/>
          <a:p>
            <a:pPr marL="0" indent="0" eaLnBrk="1" hangingPunct="1">
              <a:buFont typeface="Arial" charset="0"/>
              <a:buNone/>
            </a:pPr>
            <a:r>
              <a:rPr kumimoji="1" lang="en-US" altLang="ja-JP" sz="2400" b="1" smtClean="0">
                <a:cs typeface="ＭＳ Ｐゴシック"/>
              </a:rPr>
              <a:t>… and human rights</a:t>
            </a:r>
            <a:endParaRPr kumimoji="1" lang="ja-JP" altLang="en-US" sz="2400" b="1" smtClean="0">
              <a:cs typeface="ＭＳ Ｐゴシック"/>
            </a:endParaRPr>
          </a:p>
        </p:txBody>
      </p:sp>
      <p:sp>
        <p:nvSpPr>
          <p:cNvPr id="40964" name="Content Placeholder 17"/>
          <p:cNvSpPr>
            <a:spLocks noGrp="1"/>
          </p:cNvSpPr>
          <p:nvPr>
            <p:ph sz="quarter" idx="4294967295"/>
          </p:nvPr>
        </p:nvSpPr>
        <p:spPr>
          <a:xfrm>
            <a:off x="4645025" y="2174875"/>
            <a:ext cx="4041775" cy="3951288"/>
          </a:xfrm>
        </p:spPr>
        <p:txBody>
          <a:bodyPr/>
          <a:lstStyle/>
          <a:p>
            <a:pPr eaLnBrk="1" hangingPunct="1"/>
            <a:r>
              <a:rPr lang="en-US" altLang="ja-JP" sz="2400" smtClean="0">
                <a:cs typeface="ＭＳ Ｐゴシック"/>
              </a:rPr>
              <a:t>Applies in any situation, including armed conflict</a:t>
            </a:r>
          </a:p>
          <a:p>
            <a:pPr eaLnBrk="1" hangingPunct="1"/>
            <a:r>
              <a:rPr kumimoji="1" lang="en-US" altLang="ja-JP" sz="2400" smtClean="0">
                <a:cs typeface="ＭＳ Ｐゴシック"/>
              </a:rPr>
              <a:t>Both aim to safeguard human dignity in all circumstances</a:t>
            </a:r>
            <a:endParaRPr kumimoji="1" lang="ja-JP" altLang="en-US" sz="2400" smtClean="0">
              <a:cs typeface="ＭＳ Ｐゴシック"/>
            </a:endParaRPr>
          </a:p>
        </p:txBody>
      </p:sp>
      <p:sp>
        <p:nvSpPr>
          <p:cNvPr id="43013" name="Title 18"/>
          <p:cNvSpPr>
            <a:spLocks noGrp="1"/>
          </p:cNvSpPr>
          <p:nvPr>
            <p:ph type="title" idx="4294967295"/>
          </p:nvPr>
        </p:nvSpPr>
        <p:spPr/>
        <p:txBody>
          <a:bodyPr/>
          <a:lstStyle/>
          <a:p>
            <a:pPr eaLnBrk="1" hangingPunct="1"/>
            <a:r>
              <a:rPr kumimoji="1" lang="en-US" altLang="ja-JP" smtClean="0">
                <a:cs typeface="ＭＳ Ｐゴシック"/>
              </a:rPr>
              <a:t>The linkages between …</a:t>
            </a:r>
            <a:endParaRPr kumimoji="1" lang="ja-JP" altLang="en-US" smtClean="0">
              <a:cs typeface="ＭＳ Ｐゴシック"/>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fade">
                                      <p:cBhvr>
                                        <p:cTn id="7" dur="2000"/>
                                        <p:tgtEl>
                                          <p:spTgt spid="4096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64"/>
                                        </p:tgtEl>
                                        <p:attrNameLst>
                                          <p:attrName>style.visibility</p:attrName>
                                        </p:attrNameLst>
                                      </p:cBhvr>
                                      <p:to>
                                        <p:strVal val="visible"/>
                                      </p:to>
                                    </p:set>
                                    <p:animEffect transition="in" filter="fade">
                                      <p:cBhvr>
                                        <p:cTn id="12" dur="2000"/>
                                        <p:tgtEl>
                                          <p:spTgt spid="409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P spid="40964" grpId="0"/>
    </p:bld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5057" name="Title 1"/>
          <p:cNvSpPr>
            <a:spLocks noGrp="1"/>
          </p:cNvSpPr>
          <p:nvPr>
            <p:ph type="title" idx="4294967295"/>
          </p:nvPr>
        </p:nvSpPr>
        <p:spPr>
          <a:xfrm>
            <a:off x="395288" y="0"/>
            <a:ext cx="8229600" cy="908050"/>
          </a:xfrm>
        </p:spPr>
        <p:txBody>
          <a:bodyPr/>
          <a:lstStyle/>
          <a:p>
            <a:pPr eaLnBrk="1" hangingPunct="1"/>
            <a:r>
              <a:rPr kumimoji="1" lang="en-US" altLang="ja-JP" sz="3600" smtClean="0">
                <a:cs typeface="ＭＳ Ｐゴシック"/>
              </a:rPr>
              <a:t>UN system’s responses</a:t>
            </a:r>
            <a:endParaRPr kumimoji="1" lang="ja-JP" altLang="en-US" sz="3600" smtClean="0">
              <a:cs typeface="ＭＳ Ｐゴシック"/>
            </a:endParaRPr>
          </a:p>
        </p:txBody>
      </p:sp>
      <p:sp>
        <p:nvSpPr>
          <p:cNvPr id="45058" name="Content Placeholder 4"/>
          <p:cNvSpPr>
            <a:spLocks noGrp="1"/>
          </p:cNvSpPr>
          <p:nvPr>
            <p:ph idx="4294967295"/>
          </p:nvPr>
        </p:nvSpPr>
        <p:spPr>
          <a:xfrm>
            <a:off x="1116013" y="1052513"/>
            <a:ext cx="8229600" cy="4525962"/>
          </a:xfrm>
        </p:spPr>
        <p:txBody>
          <a:bodyPr/>
          <a:lstStyle/>
          <a:p>
            <a:pPr lvl="1" eaLnBrk="1" hangingPunct="1">
              <a:lnSpc>
                <a:spcPct val="80000"/>
              </a:lnSpc>
              <a:buFont typeface="Wingdings" pitchFamily="2" charset="2"/>
              <a:buChar char="ü"/>
            </a:pPr>
            <a:r>
              <a:rPr lang="en-US" altLang="ja-JP" sz="2000" smtClean="0">
                <a:cs typeface="ＭＳ Ｐゴシック"/>
              </a:rPr>
              <a:t>Common Understanding on HRBA (2003)         </a:t>
            </a:r>
          </a:p>
          <a:p>
            <a:pPr lvl="1" eaLnBrk="1" hangingPunct="1">
              <a:lnSpc>
                <a:spcPct val="80000"/>
              </a:lnSpc>
              <a:buFont typeface="Wingdings" pitchFamily="2" charset="2"/>
              <a:buChar char="ü"/>
            </a:pPr>
            <a:endParaRPr lang="en-US" altLang="ja-JP" sz="2000" smtClean="0">
              <a:cs typeface="ＭＳ Ｐゴシック"/>
            </a:endParaRPr>
          </a:p>
          <a:p>
            <a:pPr lvl="1" eaLnBrk="1" hangingPunct="1">
              <a:lnSpc>
                <a:spcPct val="80000"/>
              </a:lnSpc>
              <a:buFont typeface="Wingdings" pitchFamily="2" charset="2"/>
              <a:buChar char="ü"/>
            </a:pPr>
            <a:r>
              <a:rPr lang="en-US" altLang="ja-JP" sz="2000" smtClean="0">
                <a:cs typeface="ＭＳ Ｐゴシック"/>
              </a:rPr>
              <a:t>Updated CCA/UNDAF Guidelines</a:t>
            </a:r>
          </a:p>
          <a:p>
            <a:pPr lvl="1" eaLnBrk="1" hangingPunct="1">
              <a:lnSpc>
                <a:spcPct val="80000"/>
              </a:lnSpc>
              <a:buFont typeface="Wingdings" pitchFamily="2" charset="2"/>
              <a:buChar char="ü"/>
            </a:pPr>
            <a:endParaRPr lang="en-US" altLang="ja-JP" sz="2000" smtClean="0">
              <a:cs typeface="ＭＳ Ｐゴシック"/>
            </a:endParaRPr>
          </a:p>
          <a:p>
            <a:pPr lvl="1" eaLnBrk="1" hangingPunct="1">
              <a:lnSpc>
                <a:spcPct val="80000"/>
              </a:lnSpc>
              <a:buFont typeface="Wingdings" pitchFamily="2" charset="2"/>
              <a:buChar char="ü"/>
            </a:pPr>
            <a:r>
              <a:rPr lang="en-US" altLang="ja-JP" sz="2000" smtClean="0">
                <a:cs typeface="ＭＳ Ｐゴシック"/>
              </a:rPr>
              <a:t>Action 2 interagency plan  (2003-2008)</a:t>
            </a:r>
          </a:p>
          <a:p>
            <a:pPr lvl="1" eaLnBrk="1" hangingPunct="1">
              <a:lnSpc>
                <a:spcPct val="80000"/>
              </a:lnSpc>
              <a:buFont typeface="Wingdings" pitchFamily="2" charset="2"/>
              <a:buChar char="ü"/>
            </a:pPr>
            <a:endParaRPr lang="en-US" altLang="ja-JP" sz="2000" smtClean="0">
              <a:cs typeface="ＭＳ Ｐゴシック"/>
            </a:endParaRPr>
          </a:p>
          <a:p>
            <a:pPr lvl="1" eaLnBrk="1" hangingPunct="1">
              <a:lnSpc>
                <a:spcPct val="80000"/>
              </a:lnSpc>
              <a:buFont typeface="Wingdings" pitchFamily="2" charset="2"/>
              <a:buChar char="ü"/>
            </a:pPr>
            <a:r>
              <a:rPr lang="en-US" altLang="ja-JP" sz="2000" smtClean="0">
                <a:cs typeface="ＭＳ Ｐゴシック"/>
              </a:rPr>
              <a:t>Delivering as One</a:t>
            </a:r>
          </a:p>
          <a:p>
            <a:pPr lvl="1" eaLnBrk="1" hangingPunct="1">
              <a:lnSpc>
                <a:spcPct val="80000"/>
              </a:lnSpc>
              <a:buFont typeface="Wingdings" pitchFamily="2" charset="2"/>
              <a:buChar char="ü"/>
            </a:pPr>
            <a:endParaRPr lang="en-US" altLang="ja-JP" sz="2000" smtClean="0">
              <a:cs typeface="ＭＳ Ｐゴシック"/>
            </a:endParaRPr>
          </a:p>
          <a:p>
            <a:pPr lvl="1" eaLnBrk="1" hangingPunct="1">
              <a:lnSpc>
                <a:spcPct val="80000"/>
              </a:lnSpc>
              <a:buFont typeface="Wingdings" pitchFamily="2" charset="2"/>
              <a:buChar char="ü"/>
            </a:pPr>
            <a:r>
              <a:rPr lang="en-US" altLang="ja-JP" sz="2000" smtClean="0">
                <a:cs typeface="ＭＳ Ｐゴシック"/>
              </a:rPr>
              <a:t>UN Integrated Missions/PKOs</a:t>
            </a:r>
          </a:p>
          <a:p>
            <a:pPr lvl="1" eaLnBrk="1" hangingPunct="1">
              <a:lnSpc>
                <a:spcPct val="80000"/>
              </a:lnSpc>
              <a:buFont typeface="Wingdings" pitchFamily="2" charset="2"/>
              <a:buChar char="ü"/>
            </a:pPr>
            <a:endParaRPr lang="en-US" altLang="ja-JP" sz="2000" smtClean="0">
              <a:cs typeface="ＭＳ Ｐゴシック"/>
            </a:endParaRPr>
          </a:p>
          <a:p>
            <a:pPr lvl="1" eaLnBrk="1" hangingPunct="1">
              <a:lnSpc>
                <a:spcPct val="80000"/>
              </a:lnSpc>
              <a:buFont typeface="Wingdings" pitchFamily="2" charset="2"/>
              <a:buChar char="ü"/>
            </a:pPr>
            <a:r>
              <a:rPr lang="en-US" altLang="ja-JP" sz="2000" smtClean="0">
                <a:cs typeface="ＭＳ Ｐゴシック"/>
              </a:rPr>
              <a:t>Resident Coordinators &amp; Humanitarian Coordinators</a:t>
            </a:r>
          </a:p>
          <a:p>
            <a:pPr lvl="1" eaLnBrk="1" hangingPunct="1">
              <a:lnSpc>
                <a:spcPct val="80000"/>
              </a:lnSpc>
              <a:buFont typeface="Wingdings" pitchFamily="2" charset="2"/>
              <a:buChar char="ü"/>
            </a:pPr>
            <a:endParaRPr lang="en-US" altLang="ja-JP" sz="2000" smtClean="0">
              <a:cs typeface="ＭＳ Ｐゴシック"/>
            </a:endParaRPr>
          </a:p>
          <a:p>
            <a:pPr lvl="1" eaLnBrk="1" hangingPunct="1">
              <a:lnSpc>
                <a:spcPct val="80000"/>
              </a:lnSpc>
              <a:buFont typeface="Wingdings" pitchFamily="2" charset="2"/>
              <a:buChar char="ü"/>
            </a:pPr>
            <a:r>
              <a:rPr lang="en-US" altLang="ja-JP" sz="2000" smtClean="0">
                <a:cs typeface="ＭＳ Ｐゴシック"/>
              </a:rPr>
              <a:t>Agency policies and Guidelines integrate human rights</a:t>
            </a:r>
          </a:p>
          <a:p>
            <a:pPr lvl="1" eaLnBrk="1" hangingPunct="1">
              <a:lnSpc>
                <a:spcPct val="80000"/>
              </a:lnSpc>
              <a:buFont typeface="Wingdings" pitchFamily="2" charset="2"/>
              <a:buChar char="ü"/>
            </a:pPr>
            <a:endParaRPr lang="en-US" altLang="ja-JP" sz="2000" smtClean="0">
              <a:cs typeface="ＭＳ Ｐゴシック"/>
            </a:endParaRPr>
          </a:p>
          <a:p>
            <a:pPr lvl="1" eaLnBrk="1" hangingPunct="1">
              <a:lnSpc>
                <a:spcPct val="80000"/>
              </a:lnSpc>
              <a:buFont typeface="Wingdings" pitchFamily="2" charset="2"/>
              <a:buChar char="ü"/>
            </a:pPr>
            <a:r>
              <a:rPr lang="en-US" altLang="ja-JP" sz="2000" smtClean="0">
                <a:cs typeface="ＭＳ Ｐゴシック"/>
              </a:rPr>
              <a:t>Increasing no. of UNCTs adopting an HRBA</a:t>
            </a:r>
          </a:p>
          <a:p>
            <a:pPr lvl="1" eaLnBrk="1" hangingPunct="1">
              <a:lnSpc>
                <a:spcPct val="80000"/>
              </a:lnSpc>
              <a:buFont typeface="Wingdings" pitchFamily="2" charset="2"/>
              <a:buChar char="ü"/>
            </a:pPr>
            <a:endParaRPr lang="en-US" altLang="ja-JP" sz="2000" smtClean="0">
              <a:cs typeface="ＭＳ Ｐゴシック"/>
            </a:endParaRPr>
          </a:p>
          <a:p>
            <a:pPr eaLnBrk="1" hangingPunct="1">
              <a:lnSpc>
                <a:spcPct val="80000"/>
              </a:lnSpc>
            </a:pPr>
            <a:r>
              <a:rPr kumimoji="1" lang="en-US" altLang="ja-JP" sz="2000" smtClean="0">
                <a:cs typeface="ＭＳ Ｐゴシック"/>
              </a:rPr>
              <a:t>Secretary-General:</a:t>
            </a:r>
          </a:p>
          <a:p>
            <a:pPr lvl="1" eaLnBrk="1" hangingPunct="1">
              <a:lnSpc>
                <a:spcPct val="80000"/>
              </a:lnSpc>
            </a:pPr>
            <a:r>
              <a:rPr lang="en-US" altLang="ja-JP" sz="2000" smtClean="0">
                <a:cs typeface="ＭＳ Ｐゴシック"/>
              </a:rPr>
              <a:t>Policy Committee decision on HR and Development  (2008)</a:t>
            </a:r>
          </a:p>
          <a:p>
            <a:pPr lvl="1" eaLnBrk="1" hangingPunct="1">
              <a:lnSpc>
                <a:spcPct val="80000"/>
              </a:lnSpc>
            </a:pPr>
            <a:endParaRPr kumimoji="1" lang="en-US" altLang="ja-JP" sz="2000" smtClean="0">
              <a:cs typeface="ＭＳ Ｐゴシック"/>
            </a:endParaRPr>
          </a:p>
          <a:p>
            <a:pPr lvl="1" eaLnBrk="1" hangingPunct="1">
              <a:lnSpc>
                <a:spcPct val="80000"/>
              </a:lnSpc>
            </a:pPr>
            <a:endParaRPr kumimoji="1" lang="en-US" altLang="ja-JP" sz="2000" smtClean="0">
              <a:cs typeface="ＭＳ Ｐゴシック"/>
            </a:endParaRPr>
          </a:p>
        </p:txBody>
      </p:sp>
      <p:sp>
        <p:nvSpPr>
          <p:cNvPr id="45059" name="AutoShape 7"/>
          <p:cNvSpPr>
            <a:spLocks noChangeArrowheads="1"/>
          </p:cNvSpPr>
          <p:nvPr/>
        </p:nvSpPr>
        <p:spPr bwMode="auto">
          <a:xfrm>
            <a:off x="6227763" y="1125538"/>
            <a:ext cx="257175" cy="215900"/>
          </a:xfrm>
          <a:prstGeom prst="rightArrow">
            <a:avLst>
              <a:gd name="adj1" fmla="val 50000"/>
              <a:gd name="adj2" fmla="val 29779"/>
            </a:avLst>
          </a:prstGeom>
          <a:solidFill>
            <a:schemeClr val="accent1"/>
          </a:solidFill>
          <a:ln w="9525">
            <a:solidFill>
              <a:schemeClr val="tx1"/>
            </a:solidFill>
            <a:miter lim="800000"/>
            <a:headEnd/>
            <a:tailEnd/>
          </a:ln>
        </p:spPr>
        <p:txBody>
          <a:bodyPr wrap="none" anchor="ctr"/>
          <a:lstStyle/>
          <a:p>
            <a:endParaRPr lang="en-GB">
              <a:cs typeface="Arial"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153" name="Title 1"/>
          <p:cNvSpPr>
            <a:spLocks noGrp="1"/>
          </p:cNvSpPr>
          <p:nvPr>
            <p:ph type="title" idx="4294967295"/>
          </p:nvPr>
        </p:nvSpPr>
        <p:spPr>
          <a:xfrm>
            <a:off x="1042988" y="274638"/>
            <a:ext cx="7643812" cy="1143000"/>
          </a:xfrm>
        </p:spPr>
        <p:txBody>
          <a:bodyPr/>
          <a:lstStyle/>
          <a:p>
            <a:pPr eaLnBrk="1" hangingPunct="1"/>
            <a:r>
              <a:rPr kumimoji="1" lang="en-US" altLang="ja-JP" sz="4000" smtClean="0">
                <a:cs typeface="ＭＳ Ｐゴシック"/>
              </a:rPr>
              <a:t>UN system’s commitment to HR</a:t>
            </a:r>
            <a:endParaRPr kumimoji="1" lang="ja-JP" altLang="en-US" sz="4000" smtClean="0">
              <a:cs typeface="ＭＳ Ｐゴシック"/>
            </a:endParaRPr>
          </a:p>
        </p:txBody>
      </p:sp>
      <p:sp>
        <p:nvSpPr>
          <p:cNvPr id="49154" name="Content Placeholder 4"/>
          <p:cNvSpPr>
            <a:spLocks noGrp="1"/>
          </p:cNvSpPr>
          <p:nvPr>
            <p:ph idx="4294967295"/>
          </p:nvPr>
        </p:nvSpPr>
        <p:spPr/>
        <p:txBody>
          <a:bodyPr/>
          <a:lstStyle/>
          <a:p>
            <a:pPr eaLnBrk="1" hangingPunct="1">
              <a:lnSpc>
                <a:spcPct val="80000"/>
              </a:lnSpc>
            </a:pPr>
            <a:r>
              <a:rPr kumimoji="1" lang="en-US" altLang="ja-JP" sz="2700" smtClean="0">
                <a:cs typeface="ＭＳ Ｐゴシック"/>
              </a:rPr>
              <a:t>Interagency level:</a:t>
            </a:r>
          </a:p>
          <a:p>
            <a:pPr lvl="1" eaLnBrk="1" hangingPunct="1">
              <a:lnSpc>
                <a:spcPct val="80000"/>
              </a:lnSpc>
            </a:pPr>
            <a:r>
              <a:rPr kumimoji="1" lang="en-US" altLang="ja-JP" sz="2400" smtClean="0">
                <a:cs typeface="ＭＳ Ｐゴシック"/>
              </a:rPr>
              <a:t>Secretary-General</a:t>
            </a:r>
          </a:p>
          <a:p>
            <a:pPr lvl="1" eaLnBrk="1" hangingPunct="1">
              <a:lnSpc>
                <a:spcPct val="80000"/>
              </a:lnSpc>
            </a:pPr>
            <a:r>
              <a:rPr kumimoji="1" lang="en-US" altLang="ja-JP" sz="2400" smtClean="0">
                <a:cs typeface="ＭＳ Ｐゴシック"/>
              </a:rPr>
              <a:t>UNDG: Common Understanding on HRBA</a:t>
            </a:r>
          </a:p>
          <a:p>
            <a:pPr lvl="1" eaLnBrk="1" hangingPunct="1">
              <a:lnSpc>
                <a:spcPct val="80000"/>
              </a:lnSpc>
            </a:pPr>
            <a:r>
              <a:rPr lang="en-US" altLang="ja-JP" sz="2400" smtClean="0">
                <a:cs typeface="ＭＳ Ｐゴシック"/>
              </a:rPr>
              <a:t>Action 2 interagency plan</a:t>
            </a:r>
          </a:p>
          <a:p>
            <a:pPr lvl="1" eaLnBrk="1" hangingPunct="1">
              <a:lnSpc>
                <a:spcPct val="80000"/>
              </a:lnSpc>
            </a:pPr>
            <a:r>
              <a:rPr lang="en-US" altLang="ja-JP" sz="2400" smtClean="0">
                <a:cs typeface="ＭＳ Ｐゴシック"/>
              </a:rPr>
              <a:t>Updated CCA/UNDAF Guidelines</a:t>
            </a:r>
            <a:endParaRPr kumimoji="1" lang="en-US" altLang="ja-JP" sz="2400" smtClean="0">
              <a:cs typeface="ＭＳ Ｐゴシック"/>
            </a:endParaRPr>
          </a:p>
          <a:p>
            <a:pPr eaLnBrk="1" hangingPunct="1">
              <a:lnSpc>
                <a:spcPct val="80000"/>
              </a:lnSpc>
            </a:pPr>
            <a:r>
              <a:rPr lang="en-US" altLang="ja-JP" sz="2700" smtClean="0">
                <a:cs typeface="ＭＳ Ｐゴシック"/>
              </a:rPr>
              <a:t>Agency level:</a:t>
            </a:r>
          </a:p>
          <a:p>
            <a:pPr lvl="1" eaLnBrk="1" hangingPunct="1">
              <a:lnSpc>
                <a:spcPct val="80000"/>
              </a:lnSpc>
            </a:pPr>
            <a:r>
              <a:rPr lang="en-US" altLang="ja-JP" sz="2400" smtClean="0">
                <a:cs typeface="ＭＳ Ｐゴシック"/>
              </a:rPr>
              <a:t>HR are integrated in agency policies &amp; guidelines</a:t>
            </a:r>
          </a:p>
          <a:p>
            <a:pPr eaLnBrk="1" hangingPunct="1">
              <a:lnSpc>
                <a:spcPct val="80000"/>
              </a:lnSpc>
            </a:pPr>
            <a:r>
              <a:rPr kumimoji="1" lang="en-US" altLang="ja-JP" sz="2700" smtClean="0">
                <a:cs typeface="ＭＳ Ｐゴシック"/>
              </a:rPr>
              <a:t>Country level:</a:t>
            </a:r>
          </a:p>
          <a:p>
            <a:pPr lvl="1" eaLnBrk="1" hangingPunct="1">
              <a:lnSpc>
                <a:spcPct val="80000"/>
              </a:lnSpc>
            </a:pPr>
            <a:r>
              <a:rPr lang="en-US" altLang="ja-JP" sz="2400" smtClean="0">
                <a:cs typeface="ＭＳ Ｐゴシック"/>
              </a:rPr>
              <a:t>Resident Coordinators &amp; Humanitarian Coordinators</a:t>
            </a:r>
          </a:p>
          <a:p>
            <a:pPr lvl="1" eaLnBrk="1" hangingPunct="1">
              <a:lnSpc>
                <a:spcPct val="80000"/>
              </a:lnSpc>
            </a:pPr>
            <a:r>
              <a:rPr kumimoji="1" lang="en-US" altLang="ja-JP" sz="2400" smtClean="0">
                <a:cs typeface="ＭＳ Ｐゴシック"/>
              </a:rPr>
              <a:t>UN Integrated Missions/PKOs</a:t>
            </a:r>
          </a:p>
          <a:p>
            <a:pPr lvl="1" eaLnBrk="1" hangingPunct="1">
              <a:lnSpc>
                <a:spcPct val="80000"/>
              </a:lnSpc>
            </a:pPr>
            <a:r>
              <a:rPr lang="en-US" altLang="ja-JP" sz="2400" smtClean="0">
                <a:cs typeface="ＭＳ Ｐゴシック"/>
              </a:rPr>
              <a:t>Increasing number of UNCTs adopting HRBA</a:t>
            </a:r>
            <a:endParaRPr kumimoji="1" lang="ja-JP" altLang="en-US" sz="2400" smtClean="0">
              <a:cs typeface="ＭＳ Ｐゴシック"/>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0417" name="Title 1"/>
          <p:cNvSpPr>
            <a:spLocks noGrp="1"/>
          </p:cNvSpPr>
          <p:nvPr>
            <p:ph type="title" idx="4294967295"/>
          </p:nvPr>
        </p:nvSpPr>
        <p:spPr>
          <a:xfrm>
            <a:off x="1403350" y="0"/>
            <a:ext cx="7437438" cy="1143000"/>
          </a:xfrm>
        </p:spPr>
        <p:txBody>
          <a:bodyPr/>
          <a:lstStyle/>
          <a:p>
            <a:pPr eaLnBrk="1" hangingPunct="1"/>
            <a:r>
              <a:rPr kumimoji="1" lang="en-US" altLang="ja-JP" sz="3200" smtClean="0">
                <a:cs typeface="ＭＳ Ｐゴシック"/>
              </a:rPr>
              <a:t>UNDG Human Rights </a:t>
            </a:r>
            <a:br>
              <a:rPr kumimoji="1" lang="en-US" altLang="ja-JP" sz="3200" smtClean="0">
                <a:cs typeface="ＭＳ Ｐゴシック"/>
              </a:rPr>
            </a:br>
            <a:r>
              <a:rPr kumimoji="1" lang="en-US" altLang="ja-JP" sz="3200" smtClean="0">
                <a:cs typeface="ＭＳ Ｐゴシック"/>
              </a:rPr>
              <a:t>Mainstreaming Mechanism (UNDG-HRM)</a:t>
            </a:r>
            <a:endParaRPr kumimoji="1" lang="ja-JP" altLang="en-US" sz="3200" smtClean="0">
              <a:cs typeface="ＭＳ Ｐゴシック"/>
            </a:endParaRPr>
          </a:p>
        </p:txBody>
      </p:sp>
      <p:sp>
        <p:nvSpPr>
          <p:cNvPr id="60418" name="Content Placeholder 4"/>
          <p:cNvSpPr>
            <a:spLocks noGrp="1"/>
          </p:cNvSpPr>
          <p:nvPr>
            <p:ph idx="4294967295"/>
          </p:nvPr>
        </p:nvSpPr>
        <p:spPr>
          <a:xfrm>
            <a:off x="611188" y="1557338"/>
            <a:ext cx="8229600" cy="4525962"/>
          </a:xfrm>
        </p:spPr>
        <p:txBody>
          <a:bodyPr/>
          <a:lstStyle/>
          <a:p>
            <a:pPr eaLnBrk="1" hangingPunct="1">
              <a:buFont typeface="Arial" charset="0"/>
              <a:buNone/>
            </a:pPr>
            <a:r>
              <a:rPr lang="en-GB" altLang="ja-JP" sz="2400" i="1" smtClean="0">
                <a:cs typeface="ＭＳ Ｐゴシック"/>
              </a:rPr>
              <a:t>Senior-level UNDG mechanism to institutionalize support to RC/UNCTs on HR</a:t>
            </a:r>
          </a:p>
          <a:p>
            <a:pPr eaLnBrk="1" hangingPunct="1">
              <a:buFont typeface="Arial" charset="0"/>
              <a:buNone/>
            </a:pPr>
            <a:endParaRPr lang="en-GB" altLang="ja-JP" sz="2400" i="1" smtClean="0">
              <a:cs typeface="ＭＳ Ｐゴシック"/>
            </a:endParaRPr>
          </a:p>
          <a:p>
            <a:pPr eaLnBrk="1" hangingPunct="1">
              <a:buFont typeface="Arial" charset="0"/>
              <a:buNone/>
            </a:pPr>
            <a:r>
              <a:rPr lang="pl-PL" altLang="ja-JP" sz="2400" i="1" smtClean="0">
                <a:cs typeface="ＭＳ Ｐゴシック"/>
              </a:rPr>
              <a:t>Objectives:</a:t>
            </a:r>
          </a:p>
          <a:p>
            <a:pPr eaLnBrk="1" hangingPunct="1"/>
            <a:r>
              <a:rPr lang="pl-PL" altLang="ja-JP" sz="2400" smtClean="0">
                <a:cs typeface="ＭＳ Ｐゴシック"/>
              </a:rPr>
              <a:t>Policy and operational coherence on </a:t>
            </a:r>
            <a:r>
              <a:rPr lang="en-GB" altLang="ja-JP" sz="2400" smtClean="0">
                <a:cs typeface="ＭＳ Ｐゴシック"/>
              </a:rPr>
              <a:t>human rights</a:t>
            </a:r>
            <a:r>
              <a:rPr lang="pl-PL" altLang="ja-JP" sz="2400" smtClean="0">
                <a:cs typeface="ＭＳ Ｐゴシック"/>
              </a:rPr>
              <a:t> and development</a:t>
            </a:r>
          </a:p>
          <a:p>
            <a:pPr eaLnBrk="1" hangingPunct="1"/>
            <a:r>
              <a:rPr lang="pl-PL" altLang="ja-JP" sz="2400" smtClean="0">
                <a:cs typeface="ＭＳ Ｐゴシック"/>
              </a:rPr>
              <a:t>Support to RC and UNCT Leadership on </a:t>
            </a:r>
            <a:r>
              <a:rPr lang="en-GB" altLang="ja-JP" sz="2400" smtClean="0">
                <a:cs typeface="ＭＳ Ｐゴシック"/>
              </a:rPr>
              <a:t>human rights</a:t>
            </a:r>
            <a:endParaRPr lang="pl-PL" altLang="ja-JP" sz="2400" smtClean="0">
              <a:cs typeface="ＭＳ Ｐゴシック"/>
            </a:endParaRPr>
          </a:p>
          <a:p>
            <a:pPr eaLnBrk="1" hangingPunct="1"/>
            <a:r>
              <a:rPr lang="en-GB" altLang="ja-JP" sz="2400" smtClean="0">
                <a:cs typeface="ＭＳ Ｐゴシック"/>
              </a:rPr>
              <a:t>Strengthen UNCT support to n</a:t>
            </a:r>
            <a:r>
              <a:rPr lang="pl-PL" altLang="ja-JP" sz="2400" smtClean="0">
                <a:cs typeface="ＭＳ Ｐゴシック"/>
              </a:rPr>
              <a:t>ational capacity building</a:t>
            </a:r>
            <a:r>
              <a:rPr lang="en-GB" altLang="ja-JP" sz="2400" smtClean="0">
                <a:cs typeface="ＭＳ Ｐゴシック"/>
              </a:rPr>
              <a:t> efforts on human rights</a:t>
            </a:r>
            <a:endParaRPr lang="pl-PL" altLang="ja-JP" sz="2400" smtClean="0">
              <a:cs typeface="ＭＳ Ｐゴシック"/>
            </a:endParaRPr>
          </a:p>
          <a:p>
            <a:pPr eaLnBrk="1" hangingPunct="1"/>
            <a:r>
              <a:rPr lang="pl-PL" altLang="ja-JP" sz="2400" smtClean="0">
                <a:cs typeface="ＭＳ Ｐゴシック"/>
              </a:rPr>
              <a:t>Promoting system-wide advocacy</a:t>
            </a:r>
            <a:r>
              <a:rPr lang="en-GB" altLang="ja-JP" sz="2400" smtClean="0">
                <a:cs typeface="ＭＳ Ｐゴシック"/>
              </a:rPr>
              <a:t> on human rights</a:t>
            </a:r>
            <a:endParaRPr lang="pl-PL" altLang="ja-JP" sz="2400" smtClean="0">
              <a:cs typeface="ＭＳ Ｐゴシック"/>
            </a:endParaRPr>
          </a:p>
          <a:p>
            <a:pPr eaLnBrk="1" hangingPunct="1">
              <a:spcBef>
                <a:spcPct val="0"/>
              </a:spcBef>
            </a:pPr>
            <a:endParaRPr lang="en-GB" altLang="ja-JP" sz="2400" smtClean="0">
              <a:cs typeface="ＭＳ Ｐゴシック"/>
            </a:endParaRPr>
          </a:p>
          <a:p>
            <a:pPr lvl="1" eaLnBrk="1" hangingPunct="1">
              <a:lnSpc>
                <a:spcPct val="80000"/>
              </a:lnSpc>
            </a:pPr>
            <a:endParaRPr kumimoji="1" lang="en-US" altLang="ja-JP" sz="2400" smtClean="0">
              <a:cs typeface="ＭＳ Ｐゴシック"/>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3249" name="Title 4"/>
          <p:cNvSpPr>
            <a:spLocks noGrp="1"/>
          </p:cNvSpPr>
          <p:nvPr>
            <p:ph type="title" idx="4294967295"/>
          </p:nvPr>
        </p:nvSpPr>
        <p:spPr>
          <a:xfrm>
            <a:off x="1476375" y="274638"/>
            <a:ext cx="7210425" cy="1143000"/>
          </a:xfrm>
        </p:spPr>
        <p:txBody>
          <a:bodyPr/>
          <a:lstStyle/>
          <a:p>
            <a:pPr eaLnBrk="1" hangingPunct="1"/>
            <a:r>
              <a:rPr kumimoji="1" lang="en-US" altLang="ja-JP" smtClean="0">
                <a:cs typeface="ＭＳ Ｐゴシック"/>
              </a:rPr>
              <a:t>Opportunities and challenges</a:t>
            </a:r>
            <a:endParaRPr kumimoji="1" lang="ja-JP" altLang="en-US" smtClean="0">
              <a:cs typeface="ＭＳ Ｐゴシック"/>
            </a:endParaRPr>
          </a:p>
        </p:txBody>
      </p:sp>
      <p:sp>
        <p:nvSpPr>
          <p:cNvPr id="53250" name="Rectangle 3"/>
          <p:cNvSpPr>
            <a:spLocks noGrp="1" noChangeArrowheads="1"/>
          </p:cNvSpPr>
          <p:nvPr>
            <p:ph idx="4294967295"/>
          </p:nvPr>
        </p:nvSpPr>
        <p:spPr>
          <a:xfrm>
            <a:off x="539750" y="1916113"/>
            <a:ext cx="8229600" cy="4525962"/>
          </a:xfrm>
          <a:solidFill>
            <a:srgbClr val="FFFFFF"/>
          </a:solidFill>
        </p:spPr>
        <p:txBody>
          <a:bodyPr/>
          <a:lstStyle/>
          <a:p>
            <a:pPr eaLnBrk="1" hangingPunct="1">
              <a:buFont typeface="Wingdings" pitchFamily="2" charset="2"/>
              <a:buNone/>
            </a:pPr>
            <a:r>
              <a:rPr lang="en-GB" altLang="ja-JP" smtClean="0">
                <a:cs typeface="Arial" charset="0"/>
              </a:rPr>
              <a:t>HRBA can contribute to:</a:t>
            </a:r>
          </a:p>
          <a:p>
            <a:pPr eaLnBrk="1" hangingPunct="1">
              <a:buFont typeface="Wingdings" pitchFamily="2" charset="2"/>
              <a:buChar char="ü"/>
            </a:pPr>
            <a:r>
              <a:rPr lang="en-GB" altLang="ja-JP" smtClean="0">
                <a:cs typeface="Arial" charset="0"/>
              </a:rPr>
              <a:t>Strengthening normative and operational linkages</a:t>
            </a:r>
          </a:p>
          <a:p>
            <a:pPr eaLnBrk="1" hangingPunct="1">
              <a:buFont typeface="Wingdings" pitchFamily="2" charset="2"/>
              <a:buChar char="ü"/>
            </a:pPr>
            <a:r>
              <a:rPr lang="en-US" altLang="ja-JP" smtClean="0">
                <a:cs typeface="Arial" charset="0"/>
              </a:rPr>
              <a:t>Increasing coherence at country level</a:t>
            </a:r>
          </a:p>
          <a:p>
            <a:pPr eaLnBrk="1" hangingPunct="1">
              <a:buFont typeface="Wingdings" pitchFamily="2" charset="2"/>
              <a:buChar char="ü"/>
            </a:pPr>
            <a:r>
              <a:rPr lang="en-US" altLang="ja-JP" smtClean="0">
                <a:cs typeface="Arial" charset="0"/>
              </a:rPr>
              <a:t>Increasing UN’s effectiveness, impact and added value</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idx="4294967295"/>
          </p:nvPr>
        </p:nvSpPr>
        <p:spPr/>
        <p:txBody>
          <a:bodyPr/>
          <a:lstStyle/>
          <a:p>
            <a:pPr eaLnBrk="1" hangingPunct="1"/>
            <a:r>
              <a:rPr lang="en-US" sz="4000" b="1" smtClean="0"/>
              <a:t>Session objectives</a:t>
            </a:r>
          </a:p>
        </p:txBody>
      </p:sp>
      <p:sp>
        <p:nvSpPr>
          <p:cNvPr id="17410" name="Rectangle 5"/>
          <p:cNvSpPr>
            <a:spLocks noGrp="1" noChangeArrowheads="1"/>
          </p:cNvSpPr>
          <p:nvPr>
            <p:ph type="body" idx="4294967295"/>
          </p:nvPr>
        </p:nvSpPr>
        <p:spPr>
          <a:xfrm>
            <a:off x="468313" y="1844675"/>
            <a:ext cx="8229600" cy="4525963"/>
          </a:xfrm>
        </p:spPr>
        <p:txBody>
          <a:bodyPr/>
          <a:lstStyle/>
          <a:p>
            <a:pPr eaLnBrk="1" hangingPunct="1"/>
            <a:r>
              <a:rPr lang="en-GB" sz="2800" smtClean="0"/>
              <a:t>To provide information about the key milestones and influence of the human rights agenda in UN reform</a:t>
            </a:r>
          </a:p>
          <a:p>
            <a:pPr eaLnBrk="1" hangingPunct="1"/>
            <a:endParaRPr lang="en-CA" sz="2800" smtClean="0"/>
          </a:p>
          <a:p>
            <a:pPr eaLnBrk="1" hangingPunct="1"/>
            <a:r>
              <a:rPr lang="en-GB" sz="2800" smtClean="0"/>
              <a:t>To explain the relevance of human rights protection systems and the value they bring to country analysis and the UNDAF</a:t>
            </a:r>
          </a:p>
          <a:p>
            <a:pPr eaLnBrk="1" hangingPunct="1"/>
            <a:endParaRPr lang="en-GB" sz="2800" smtClean="0"/>
          </a:p>
          <a:p>
            <a:pPr eaLnBrk="1" hangingPunct="1"/>
            <a:r>
              <a:rPr lang="en-GB" sz="2800" smtClean="0"/>
              <a:t>To introduce the distinction between human rights and human rights-based approach</a:t>
            </a:r>
            <a:endParaRPr lang="en-CA" sz="2800"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5297" name="Title 3"/>
          <p:cNvSpPr>
            <a:spLocks noGrp="1"/>
          </p:cNvSpPr>
          <p:nvPr>
            <p:ph type="title" idx="4294967295"/>
          </p:nvPr>
        </p:nvSpPr>
        <p:spPr/>
        <p:txBody>
          <a:bodyPr/>
          <a:lstStyle/>
          <a:p>
            <a:pPr eaLnBrk="1" hangingPunct="1"/>
            <a:r>
              <a:rPr kumimoji="1" lang="en-US" altLang="ja-JP" smtClean="0">
                <a:cs typeface="ＭＳ Ｐゴシック"/>
              </a:rPr>
              <a:t>Conclusion</a:t>
            </a:r>
            <a:endParaRPr kumimoji="1" lang="ja-JP" altLang="en-US" smtClean="0">
              <a:cs typeface="ＭＳ Ｐゴシック"/>
            </a:endParaRPr>
          </a:p>
        </p:txBody>
      </p:sp>
      <p:sp>
        <p:nvSpPr>
          <p:cNvPr id="55298" name="Rectangle 3"/>
          <p:cNvSpPr>
            <a:spLocks noGrp="1" noChangeArrowheads="1"/>
          </p:cNvSpPr>
          <p:nvPr>
            <p:ph idx="4294967295"/>
          </p:nvPr>
        </p:nvSpPr>
        <p:spPr>
          <a:solidFill>
            <a:srgbClr val="FFFFFF"/>
          </a:solidFill>
        </p:spPr>
        <p:txBody>
          <a:bodyPr/>
          <a:lstStyle/>
          <a:p>
            <a:pPr eaLnBrk="1" hangingPunct="1">
              <a:buClr>
                <a:srgbClr val="FFFFFF"/>
              </a:buClr>
              <a:buFont typeface="Wingdings" pitchFamily="2" charset="2"/>
              <a:buChar char="§"/>
            </a:pPr>
            <a:r>
              <a:rPr lang="en-GB" altLang="ja-JP" smtClean="0">
                <a:cs typeface="ＭＳ Ｐゴシック"/>
              </a:rPr>
              <a:t>The normative value</a:t>
            </a:r>
          </a:p>
          <a:p>
            <a:pPr eaLnBrk="1" hangingPunct="1">
              <a:buClr>
                <a:srgbClr val="FFFFFF"/>
              </a:buClr>
              <a:buFont typeface="Wingdings" pitchFamily="2" charset="2"/>
              <a:buNone/>
            </a:pPr>
            <a:endParaRPr lang="en-US" altLang="ja-JP" smtClean="0">
              <a:cs typeface="ＭＳ Ｐゴシック"/>
            </a:endParaRPr>
          </a:p>
          <a:p>
            <a:pPr eaLnBrk="1" hangingPunct="1">
              <a:buClr>
                <a:srgbClr val="FFFFFF"/>
              </a:buClr>
              <a:buFont typeface="Wingdings" pitchFamily="2" charset="2"/>
              <a:buChar char="§"/>
            </a:pPr>
            <a:r>
              <a:rPr lang="en-US" altLang="ja-JP" smtClean="0">
                <a:cs typeface="ＭＳ Ｐゴシック"/>
              </a:rPr>
              <a:t>The political environment</a:t>
            </a:r>
          </a:p>
          <a:p>
            <a:pPr eaLnBrk="1" hangingPunct="1">
              <a:buClr>
                <a:srgbClr val="FFFFFF"/>
              </a:buClr>
              <a:buFont typeface="Wingdings" pitchFamily="2" charset="2"/>
              <a:buNone/>
            </a:pPr>
            <a:endParaRPr lang="en-US" altLang="ja-JP" smtClean="0">
              <a:cs typeface="ＭＳ Ｐゴシック"/>
            </a:endParaRPr>
          </a:p>
          <a:p>
            <a:pPr eaLnBrk="1" hangingPunct="1">
              <a:buClr>
                <a:srgbClr val="FFFFFF"/>
              </a:buClr>
              <a:buFont typeface="Wingdings" pitchFamily="2" charset="2"/>
              <a:buChar char="§"/>
            </a:pPr>
            <a:r>
              <a:rPr lang="en-US" altLang="ja-JP" smtClean="0">
                <a:cs typeface="ＭＳ Ｐゴシック"/>
              </a:rPr>
              <a:t>Substantive linkages</a:t>
            </a:r>
          </a:p>
          <a:p>
            <a:pPr eaLnBrk="1" hangingPunct="1">
              <a:buClr>
                <a:srgbClr val="FFFFFF"/>
              </a:buClr>
              <a:buFont typeface="Wingdings" pitchFamily="2" charset="2"/>
              <a:buNone/>
            </a:pPr>
            <a:endParaRPr lang="en-US" altLang="ja-JP" smtClean="0">
              <a:cs typeface="ＭＳ Ｐゴシック"/>
            </a:endParaRPr>
          </a:p>
          <a:p>
            <a:pPr eaLnBrk="1" hangingPunct="1">
              <a:buClr>
                <a:srgbClr val="FFFFFF"/>
              </a:buClr>
              <a:buFont typeface="Wingdings" pitchFamily="2" charset="2"/>
              <a:buChar char="§"/>
            </a:pPr>
            <a:r>
              <a:rPr lang="en-US" altLang="ja-JP" smtClean="0">
                <a:cs typeface="ＭＳ Ｐゴシック"/>
              </a:rPr>
              <a:t>The institutional response</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p:cNvSpPr>
          <p:nvPr>
            <p:ph type="title" idx="4294967295"/>
          </p:nvPr>
        </p:nvSpPr>
        <p:spPr/>
        <p:txBody>
          <a:bodyPr/>
          <a:lstStyle/>
          <a:p>
            <a:pPr eaLnBrk="1" hangingPunct="1"/>
            <a:r>
              <a:rPr lang="en-GB" sz="4000" smtClean="0"/>
              <a:t>Three concepts:</a:t>
            </a:r>
            <a:endParaRPr lang="en-US" sz="4000" smtClean="0"/>
          </a:p>
        </p:txBody>
      </p:sp>
      <p:sp>
        <p:nvSpPr>
          <p:cNvPr id="57346" name="Rectangle 3"/>
          <p:cNvSpPr>
            <a:spLocks noGrp="1"/>
          </p:cNvSpPr>
          <p:nvPr>
            <p:ph type="body" idx="4294967295"/>
          </p:nvPr>
        </p:nvSpPr>
        <p:spPr>
          <a:xfrm>
            <a:off x="395288" y="1773238"/>
            <a:ext cx="8229600" cy="4525962"/>
          </a:xfrm>
        </p:spPr>
        <p:txBody>
          <a:bodyPr/>
          <a:lstStyle/>
          <a:p>
            <a:pPr marL="1371600" lvl="2" indent="-457200" eaLnBrk="1" hangingPunct="1">
              <a:buFontTx/>
              <a:buAutoNum type="arabicPeriod"/>
            </a:pPr>
            <a:r>
              <a:rPr lang="en-GB" sz="3200" smtClean="0"/>
              <a:t>Rights</a:t>
            </a:r>
          </a:p>
          <a:p>
            <a:pPr marL="1371600" lvl="2" indent="-457200" eaLnBrk="1" hangingPunct="1">
              <a:buFontTx/>
              <a:buAutoNum type="arabicPeriod"/>
            </a:pPr>
            <a:endParaRPr lang="en-GB" sz="3200" smtClean="0"/>
          </a:p>
          <a:p>
            <a:pPr marL="1371600" lvl="2" indent="-457200" eaLnBrk="1" hangingPunct="1">
              <a:buFontTx/>
              <a:buAutoNum type="arabicPeriod"/>
            </a:pPr>
            <a:r>
              <a:rPr lang="en-GB" sz="3200" smtClean="0"/>
              <a:t>Human rights</a:t>
            </a:r>
          </a:p>
          <a:p>
            <a:pPr marL="1371600" lvl="2" indent="-457200" eaLnBrk="1" hangingPunct="1">
              <a:buFontTx/>
              <a:buAutoNum type="arabicPeriod"/>
            </a:pPr>
            <a:endParaRPr lang="en-GB" sz="3200" smtClean="0"/>
          </a:p>
          <a:p>
            <a:pPr marL="1371600" lvl="2" indent="-457200" eaLnBrk="1" hangingPunct="1">
              <a:buFontTx/>
              <a:buAutoNum type="arabicPeriod"/>
            </a:pPr>
            <a:r>
              <a:rPr lang="en-GB" sz="3200" smtClean="0"/>
              <a:t>Global, Regional and National Protection systems</a:t>
            </a:r>
          </a:p>
          <a:p>
            <a:pPr marL="1371600" lvl="2" indent="-457200" eaLnBrk="1" hangingPunct="1"/>
            <a:endParaRPr lang="en-GB" sz="3200" smtClean="0"/>
          </a:p>
          <a:p>
            <a:pPr marL="1371600" lvl="2" indent="-457200" eaLnBrk="1" hangingPunct="1">
              <a:buFont typeface="Arial" charset="0"/>
              <a:buNone/>
            </a:pPr>
            <a:endParaRPr lang="en-US" sz="3200" smtClean="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type="body" idx="4294967295"/>
          </p:nvPr>
        </p:nvSpPr>
        <p:spPr/>
        <p:txBody>
          <a:bodyPr/>
          <a:lstStyle/>
          <a:p>
            <a:pPr eaLnBrk="1" hangingPunct="1"/>
            <a:endParaRPr lang="en-GB" altLang="ja-JP" smtClean="0">
              <a:cs typeface="ＭＳ Ｐゴシック"/>
            </a:endParaRPr>
          </a:p>
          <a:p>
            <a:pPr eaLnBrk="1" hangingPunct="1"/>
            <a:endParaRPr lang="en-GB" altLang="ja-JP" smtClean="0">
              <a:cs typeface="ＭＳ Ｐゴシック"/>
            </a:endParaRPr>
          </a:p>
          <a:p>
            <a:pPr eaLnBrk="1" hangingPunct="1"/>
            <a:endParaRPr lang="en-GB" altLang="ja-JP" smtClean="0">
              <a:cs typeface="ＭＳ Ｐゴシック"/>
            </a:endParaRPr>
          </a:p>
          <a:p>
            <a:pPr eaLnBrk="1" hangingPunct="1"/>
            <a:endParaRPr lang="en-GB" altLang="ja-JP" smtClean="0">
              <a:cs typeface="ＭＳ Ｐゴシック"/>
            </a:endParaRPr>
          </a:p>
          <a:p>
            <a:pPr eaLnBrk="1" hangingPunct="1">
              <a:buFont typeface="Arial" charset="0"/>
              <a:buNone/>
            </a:pPr>
            <a:r>
              <a:rPr lang="en-GB" altLang="ja-JP" smtClean="0">
                <a:cs typeface="ＭＳ Ｐゴシック"/>
              </a:rPr>
              <a:t>	“That which a person is entitled to have, to do, or to receive from others, and which is enforceable by law.”</a:t>
            </a:r>
            <a:endParaRPr lang="en-US" altLang="ja-JP" smtClean="0">
              <a:cs typeface="ＭＳ Ｐゴシック"/>
            </a:endParaRPr>
          </a:p>
        </p:txBody>
      </p:sp>
      <p:graphicFrame>
        <p:nvGraphicFramePr>
          <p:cNvPr id="51214" name="Object 14"/>
          <p:cNvGraphicFramePr>
            <a:graphicFrameLocks noChangeAspect="1"/>
          </p:cNvGraphicFramePr>
          <p:nvPr/>
        </p:nvGraphicFramePr>
        <p:xfrm>
          <a:off x="2895600" y="1524000"/>
          <a:ext cx="3497263" cy="2095500"/>
        </p:xfrm>
        <a:graphic>
          <a:graphicData uri="http://schemas.openxmlformats.org/presentationml/2006/ole">
            <p:oleObj spid="_x0000_s51214" name="Clip" r:id="rId4" imgW="3497263" imgH="2095500" progId="">
              <p:embed/>
            </p:oleObj>
          </a:graphicData>
        </a:graphic>
      </p:graphicFrame>
      <p:sp>
        <p:nvSpPr>
          <p:cNvPr id="51216" name="Title 4"/>
          <p:cNvSpPr>
            <a:spLocks noGrp="1"/>
          </p:cNvSpPr>
          <p:nvPr>
            <p:ph type="title" idx="4294967295"/>
          </p:nvPr>
        </p:nvSpPr>
        <p:spPr/>
        <p:txBody>
          <a:bodyPr/>
          <a:lstStyle/>
          <a:p>
            <a:pPr eaLnBrk="1" hangingPunct="1"/>
            <a:r>
              <a:rPr kumimoji="1" lang="en-US" altLang="ja-JP" smtClean="0">
                <a:cs typeface="ＭＳ Ｐゴシック"/>
              </a:rPr>
              <a:t>What is a right?</a:t>
            </a:r>
            <a:endParaRPr kumimoji="1" lang="ja-JP" altLang="en-US" smtClean="0">
              <a:cs typeface="ＭＳ Ｐゴシック"/>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6083">
                                            <p:txEl>
                                              <p:pRg st="4" end="4"/>
                                            </p:txEl>
                                          </p:spTgt>
                                        </p:tgtEl>
                                        <p:attrNameLst>
                                          <p:attrName>style.visibility</p:attrName>
                                        </p:attrNameLst>
                                      </p:cBhvr>
                                      <p:to>
                                        <p:strVal val="visible"/>
                                      </p:to>
                                    </p:set>
                                    <p:animEffect transition="in" filter="fade">
                                      <p:cBhvr>
                                        <p:cTn id="7" dur="2000"/>
                                        <p:tgtEl>
                                          <p:spTgt spid="4608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4294967295"/>
          </p:nvPr>
        </p:nvSpPr>
        <p:spPr>
          <a:xfrm>
            <a:off x="684213" y="2133600"/>
            <a:ext cx="8229600" cy="4525963"/>
          </a:xfrm>
        </p:spPr>
        <p:txBody>
          <a:bodyPr/>
          <a:lstStyle/>
          <a:p>
            <a:pPr eaLnBrk="1" hangingPunct="1">
              <a:lnSpc>
                <a:spcPct val="90000"/>
              </a:lnSpc>
            </a:pPr>
            <a:r>
              <a:rPr lang="en-US" altLang="ja-JP" sz="3000" smtClean="0">
                <a:cs typeface="ＭＳ Ｐゴシック"/>
              </a:rPr>
              <a:t>Universal legal guarantees</a:t>
            </a:r>
          </a:p>
          <a:p>
            <a:pPr eaLnBrk="1" hangingPunct="1">
              <a:lnSpc>
                <a:spcPct val="90000"/>
              </a:lnSpc>
            </a:pPr>
            <a:r>
              <a:rPr lang="en-US" altLang="ja-JP" sz="3000" smtClean="0">
                <a:cs typeface="ＭＳ Ｐゴシック"/>
              </a:rPr>
              <a:t>Civil, cultural, economic, political and social</a:t>
            </a:r>
          </a:p>
          <a:p>
            <a:pPr eaLnBrk="1" hangingPunct="1">
              <a:lnSpc>
                <a:spcPct val="90000"/>
              </a:lnSpc>
            </a:pPr>
            <a:r>
              <a:rPr lang="en-US" altLang="ja-JP" sz="3000" smtClean="0">
                <a:cs typeface="ＭＳ Ｐゴシック"/>
              </a:rPr>
              <a:t>Protect human values (freedom, equality, dignity)</a:t>
            </a:r>
          </a:p>
          <a:p>
            <a:pPr eaLnBrk="1" hangingPunct="1">
              <a:lnSpc>
                <a:spcPct val="90000"/>
              </a:lnSpc>
            </a:pPr>
            <a:r>
              <a:rPr lang="en-US" altLang="ja-JP" sz="3000" smtClean="0">
                <a:cs typeface="ＭＳ Ｐゴシック"/>
              </a:rPr>
              <a:t>Inherent to individuals and, to some extent, groups</a:t>
            </a:r>
          </a:p>
          <a:p>
            <a:pPr eaLnBrk="1" hangingPunct="1">
              <a:lnSpc>
                <a:spcPct val="90000"/>
              </a:lnSpc>
            </a:pPr>
            <a:r>
              <a:rPr lang="en-US" altLang="ja-JP" sz="3000" smtClean="0">
                <a:cs typeface="ＭＳ Ｐゴシック"/>
              </a:rPr>
              <a:t>Grounded in international norms and standards</a:t>
            </a:r>
          </a:p>
          <a:p>
            <a:pPr eaLnBrk="1" hangingPunct="1">
              <a:lnSpc>
                <a:spcPct val="90000"/>
              </a:lnSpc>
            </a:pPr>
            <a:r>
              <a:rPr lang="en-US" altLang="ja-JP" sz="3000" smtClean="0">
                <a:cs typeface="ＭＳ Ｐゴシック"/>
              </a:rPr>
              <a:t>Legally binding on States</a:t>
            </a:r>
            <a:endParaRPr lang="ja-JP" altLang="en-US" sz="3000" smtClean="0">
              <a:cs typeface="ＭＳ Ｐゴシック"/>
            </a:endParaRPr>
          </a:p>
        </p:txBody>
      </p:sp>
      <p:sp>
        <p:nvSpPr>
          <p:cNvPr id="62466" name="Title 4"/>
          <p:cNvSpPr>
            <a:spLocks noGrp="1"/>
          </p:cNvSpPr>
          <p:nvPr>
            <p:ph type="title" idx="4294967295"/>
          </p:nvPr>
        </p:nvSpPr>
        <p:spPr/>
        <p:txBody>
          <a:bodyPr/>
          <a:lstStyle/>
          <a:p>
            <a:pPr eaLnBrk="1" hangingPunct="1"/>
            <a:r>
              <a:rPr kumimoji="1" lang="en-US" altLang="ja-JP" smtClean="0">
                <a:cs typeface="ＭＳ Ｐゴシック"/>
              </a:rPr>
              <a:t>What are human rights?</a:t>
            </a:r>
            <a:endParaRPr kumimoji="1" lang="ja-JP" altLang="en-US" smtClean="0">
              <a:cs typeface="ＭＳ Ｐゴシック"/>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2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20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20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2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64513" name="Text Box 2"/>
          <p:cNvSpPr txBox="1">
            <a:spLocks noChangeArrowheads="1"/>
          </p:cNvSpPr>
          <p:nvPr/>
        </p:nvSpPr>
        <p:spPr bwMode="auto">
          <a:xfrm>
            <a:off x="395288" y="1196975"/>
            <a:ext cx="2663825" cy="466725"/>
          </a:xfrm>
          <a:prstGeom prst="rect">
            <a:avLst/>
          </a:prstGeom>
          <a:solidFill>
            <a:srgbClr val="C0C0C0"/>
          </a:solidFill>
          <a:ln w="9525">
            <a:solidFill>
              <a:schemeClr val="tx1"/>
            </a:solidFill>
            <a:miter lim="800000"/>
            <a:headEnd/>
            <a:tailEnd/>
          </a:ln>
        </p:spPr>
        <p:txBody>
          <a:bodyPr>
            <a:spAutoFit/>
          </a:bodyPr>
          <a:lstStyle/>
          <a:p>
            <a:pPr>
              <a:spcBef>
                <a:spcPct val="50000"/>
              </a:spcBef>
            </a:pPr>
            <a:r>
              <a:rPr lang="fr-CH" sz="2400">
                <a:cs typeface="Arial" charset="0"/>
              </a:rPr>
              <a:t>Civil and Political</a:t>
            </a:r>
            <a:endParaRPr lang="en-GB" sz="2400">
              <a:cs typeface="Arial" charset="0"/>
            </a:endParaRPr>
          </a:p>
        </p:txBody>
      </p:sp>
      <p:sp>
        <p:nvSpPr>
          <p:cNvPr id="9220" name="AutoShape 4"/>
          <p:cNvSpPr>
            <a:spLocks noChangeArrowheads="1"/>
          </p:cNvSpPr>
          <p:nvPr/>
        </p:nvSpPr>
        <p:spPr bwMode="auto">
          <a:xfrm rot="-5400000">
            <a:off x="3744913" y="657225"/>
            <a:ext cx="503237" cy="1439863"/>
          </a:xfrm>
          <a:prstGeom prst="downArrow">
            <a:avLst>
              <a:gd name="adj1" fmla="val 50935"/>
              <a:gd name="adj2" fmla="val 126171"/>
            </a:avLst>
          </a:prstGeom>
          <a:solidFill>
            <a:schemeClr val="tx2"/>
          </a:solidFill>
          <a:ln w="9525">
            <a:solidFill>
              <a:schemeClr val="tx1"/>
            </a:solidFill>
            <a:miter lim="800000"/>
            <a:headEnd/>
            <a:tailEnd/>
          </a:ln>
        </p:spPr>
        <p:txBody>
          <a:bodyPr rot="10800000" wrap="none" anchor="ctr"/>
          <a:lstStyle/>
          <a:p>
            <a:endParaRPr lang="ja-JP" altLang="en-US">
              <a:latin typeface="Calibri" pitchFamily="34" charset="0"/>
              <a:cs typeface="Arial" charset="0"/>
            </a:endParaRPr>
          </a:p>
        </p:txBody>
      </p:sp>
      <p:sp>
        <p:nvSpPr>
          <p:cNvPr id="64515" name="Text Box 4"/>
          <p:cNvSpPr txBox="1">
            <a:spLocks noChangeArrowheads="1"/>
          </p:cNvSpPr>
          <p:nvPr/>
        </p:nvSpPr>
        <p:spPr bwMode="auto">
          <a:xfrm>
            <a:off x="468313" y="2205038"/>
            <a:ext cx="2519362" cy="831850"/>
          </a:xfrm>
          <a:prstGeom prst="rect">
            <a:avLst/>
          </a:prstGeom>
          <a:solidFill>
            <a:srgbClr val="C0C0C0"/>
          </a:solidFill>
          <a:ln w="9525">
            <a:solidFill>
              <a:schemeClr val="tx1"/>
            </a:solidFill>
            <a:miter lim="800000"/>
            <a:headEnd/>
            <a:tailEnd/>
          </a:ln>
        </p:spPr>
        <p:txBody>
          <a:bodyPr>
            <a:spAutoFit/>
          </a:bodyPr>
          <a:lstStyle/>
          <a:p>
            <a:pPr>
              <a:spcBef>
                <a:spcPct val="50000"/>
              </a:spcBef>
            </a:pPr>
            <a:r>
              <a:rPr lang="fr-CH" sz="2400">
                <a:cs typeface="Arial" charset="0"/>
              </a:rPr>
              <a:t>Economic, social &amp; cultural</a:t>
            </a:r>
            <a:endParaRPr lang="en-GB" sz="2400">
              <a:cs typeface="Arial" charset="0"/>
            </a:endParaRPr>
          </a:p>
        </p:txBody>
      </p:sp>
      <p:sp>
        <p:nvSpPr>
          <p:cNvPr id="64516" name="Text Box 5"/>
          <p:cNvSpPr txBox="1">
            <a:spLocks noChangeArrowheads="1"/>
          </p:cNvSpPr>
          <p:nvPr/>
        </p:nvSpPr>
        <p:spPr bwMode="auto">
          <a:xfrm>
            <a:off x="611188" y="4005263"/>
            <a:ext cx="2305050" cy="466725"/>
          </a:xfrm>
          <a:prstGeom prst="rect">
            <a:avLst/>
          </a:prstGeom>
          <a:solidFill>
            <a:srgbClr val="C0C0C0"/>
          </a:solidFill>
          <a:ln w="9525">
            <a:solidFill>
              <a:schemeClr val="tx1"/>
            </a:solidFill>
            <a:miter lim="800000"/>
            <a:headEnd/>
            <a:tailEnd/>
          </a:ln>
        </p:spPr>
        <p:txBody>
          <a:bodyPr>
            <a:spAutoFit/>
          </a:bodyPr>
          <a:lstStyle/>
          <a:p>
            <a:pPr>
              <a:spcBef>
                <a:spcPct val="50000"/>
              </a:spcBef>
            </a:pPr>
            <a:r>
              <a:rPr lang="fr-CH" sz="2400">
                <a:cs typeface="Arial" charset="0"/>
              </a:rPr>
              <a:t>Specific groups</a:t>
            </a:r>
            <a:endParaRPr lang="en-GB" sz="2400">
              <a:cs typeface="Arial" charset="0"/>
            </a:endParaRPr>
          </a:p>
        </p:txBody>
      </p:sp>
      <p:sp>
        <p:nvSpPr>
          <p:cNvPr id="64517" name="Text Box 6"/>
          <p:cNvSpPr txBox="1">
            <a:spLocks noChangeArrowheads="1"/>
          </p:cNvSpPr>
          <p:nvPr/>
        </p:nvSpPr>
        <p:spPr bwMode="auto">
          <a:xfrm>
            <a:off x="395288" y="5373688"/>
            <a:ext cx="2520950" cy="466725"/>
          </a:xfrm>
          <a:prstGeom prst="rect">
            <a:avLst/>
          </a:prstGeom>
          <a:solidFill>
            <a:srgbClr val="C0C0C0"/>
          </a:solidFill>
          <a:ln w="9525">
            <a:solidFill>
              <a:schemeClr val="tx1"/>
            </a:solidFill>
            <a:miter lim="800000"/>
            <a:headEnd/>
            <a:tailEnd/>
          </a:ln>
        </p:spPr>
        <p:txBody>
          <a:bodyPr>
            <a:spAutoFit/>
          </a:bodyPr>
          <a:lstStyle/>
          <a:p>
            <a:pPr>
              <a:spcBef>
                <a:spcPct val="50000"/>
              </a:spcBef>
            </a:pPr>
            <a:r>
              <a:rPr lang="fr-CH" sz="2400">
                <a:cs typeface="Arial" charset="0"/>
              </a:rPr>
              <a:t>Collective rights</a:t>
            </a:r>
            <a:endParaRPr lang="en-GB" sz="2400">
              <a:cs typeface="Arial" charset="0"/>
            </a:endParaRPr>
          </a:p>
        </p:txBody>
      </p:sp>
      <p:sp>
        <p:nvSpPr>
          <p:cNvPr id="64518" name="Text Box 7"/>
          <p:cNvSpPr txBox="1">
            <a:spLocks noChangeArrowheads="1"/>
          </p:cNvSpPr>
          <p:nvPr/>
        </p:nvSpPr>
        <p:spPr bwMode="auto">
          <a:xfrm>
            <a:off x="4932363" y="1052513"/>
            <a:ext cx="3455987" cy="650875"/>
          </a:xfrm>
          <a:prstGeom prst="rect">
            <a:avLst/>
          </a:prstGeom>
          <a:solidFill>
            <a:srgbClr val="C0C0C0"/>
          </a:solidFill>
          <a:ln w="9525">
            <a:solidFill>
              <a:schemeClr val="tx1"/>
            </a:solidFill>
            <a:miter lim="800000"/>
            <a:headEnd/>
            <a:tailEnd/>
          </a:ln>
        </p:spPr>
        <p:txBody>
          <a:bodyPr>
            <a:spAutoFit/>
          </a:bodyPr>
          <a:lstStyle/>
          <a:p>
            <a:pPr>
              <a:spcBef>
                <a:spcPct val="50000"/>
              </a:spcBef>
            </a:pPr>
            <a:r>
              <a:rPr lang="fr-CH">
                <a:cs typeface="Arial" charset="0"/>
              </a:rPr>
              <a:t>Life, security, integrity, fundamental freedoms…</a:t>
            </a:r>
            <a:endParaRPr lang="en-GB">
              <a:cs typeface="Arial" charset="0"/>
            </a:endParaRPr>
          </a:p>
        </p:txBody>
      </p:sp>
      <p:sp>
        <p:nvSpPr>
          <p:cNvPr id="64519" name="Text Box 8"/>
          <p:cNvSpPr txBox="1">
            <a:spLocks noChangeArrowheads="1"/>
          </p:cNvSpPr>
          <p:nvPr/>
        </p:nvSpPr>
        <p:spPr bwMode="auto">
          <a:xfrm>
            <a:off x="5076825" y="2060575"/>
            <a:ext cx="3240088" cy="925513"/>
          </a:xfrm>
          <a:prstGeom prst="rect">
            <a:avLst/>
          </a:prstGeom>
          <a:solidFill>
            <a:srgbClr val="C0C0C0"/>
          </a:solidFill>
          <a:ln w="9525">
            <a:solidFill>
              <a:schemeClr val="tx1"/>
            </a:solidFill>
            <a:miter lim="800000"/>
            <a:headEnd/>
            <a:tailEnd/>
          </a:ln>
        </p:spPr>
        <p:txBody>
          <a:bodyPr>
            <a:spAutoFit/>
          </a:bodyPr>
          <a:lstStyle/>
          <a:p>
            <a:pPr>
              <a:spcBef>
                <a:spcPct val="50000"/>
              </a:spcBef>
            </a:pPr>
            <a:r>
              <a:rPr lang="fr-CH">
                <a:cs typeface="Arial" charset="0"/>
              </a:rPr>
              <a:t>Education, health, work, food, housing, participation in cultural life…</a:t>
            </a:r>
            <a:endParaRPr lang="en-GB">
              <a:cs typeface="Arial" charset="0"/>
            </a:endParaRPr>
          </a:p>
        </p:txBody>
      </p:sp>
      <p:sp>
        <p:nvSpPr>
          <p:cNvPr id="64520" name="Text Box 9"/>
          <p:cNvSpPr txBox="1">
            <a:spLocks noChangeArrowheads="1"/>
          </p:cNvSpPr>
          <p:nvPr/>
        </p:nvSpPr>
        <p:spPr bwMode="auto">
          <a:xfrm>
            <a:off x="4932363" y="3429000"/>
            <a:ext cx="3455987" cy="1474788"/>
          </a:xfrm>
          <a:prstGeom prst="rect">
            <a:avLst/>
          </a:prstGeom>
          <a:solidFill>
            <a:srgbClr val="C0C0C0"/>
          </a:solidFill>
          <a:ln w="9525">
            <a:solidFill>
              <a:schemeClr val="tx1"/>
            </a:solidFill>
            <a:miter lim="800000"/>
            <a:headEnd/>
            <a:tailEnd/>
          </a:ln>
        </p:spPr>
        <p:txBody>
          <a:bodyPr>
            <a:spAutoFit/>
          </a:bodyPr>
          <a:lstStyle/>
          <a:p>
            <a:pPr>
              <a:spcBef>
                <a:spcPct val="50000"/>
              </a:spcBef>
            </a:pPr>
            <a:r>
              <a:rPr lang="fr-CH">
                <a:cs typeface="Arial" charset="0"/>
              </a:rPr>
              <a:t>Women’s right, rights of indigenous, children’s rights, rights of persons with disabilities, rights of migrant workers</a:t>
            </a:r>
            <a:endParaRPr lang="en-GB">
              <a:cs typeface="Arial" charset="0"/>
            </a:endParaRPr>
          </a:p>
        </p:txBody>
      </p:sp>
      <p:sp>
        <p:nvSpPr>
          <p:cNvPr id="64521" name="Text Box 10"/>
          <p:cNvSpPr txBox="1">
            <a:spLocks noChangeArrowheads="1"/>
          </p:cNvSpPr>
          <p:nvPr/>
        </p:nvSpPr>
        <p:spPr bwMode="auto">
          <a:xfrm>
            <a:off x="5148263" y="5300663"/>
            <a:ext cx="3168650" cy="650875"/>
          </a:xfrm>
          <a:prstGeom prst="rect">
            <a:avLst/>
          </a:prstGeom>
          <a:solidFill>
            <a:srgbClr val="C0C0C0"/>
          </a:solidFill>
          <a:ln w="9525">
            <a:solidFill>
              <a:schemeClr val="tx1"/>
            </a:solidFill>
            <a:miter lim="800000"/>
            <a:headEnd/>
            <a:tailEnd/>
          </a:ln>
        </p:spPr>
        <p:txBody>
          <a:bodyPr>
            <a:spAutoFit/>
          </a:bodyPr>
          <a:lstStyle/>
          <a:p>
            <a:pPr>
              <a:spcBef>
                <a:spcPct val="50000"/>
              </a:spcBef>
            </a:pPr>
            <a:r>
              <a:rPr lang="fr-CH">
                <a:cs typeface="Arial" charset="0"/>
              </a:rPr>
              <a:t>Free determination, development, environment</a:t>
            </a:r>
            <a:endParaRPr lang="en-GB">
              <a:cs typeface="Arial" charset="0"/>
            </a:endParaRPr>
          </a:p>
        </p:txBody>
      </p:sp>
      <p:sp>
        <p:nvSpPr>
          <p:cNvPr id="2" name="AutoShape 4"/>
          <p:cNvSpPr>
            <a:spLocks noChangeArrowheads="1"/>
          </p:cNvSpPr>
          <p:nvPr/>
        </p:nvSpPr>
        <p:spPr bwMode="auto">
          <a:xfrm rot="-5400000">
            <a:off x="3816350" y="1881188"/>
            <a:ext cx="503238" cy="1439862"/>
          </a:xfrm>
          <a:prstGeom prst="downArrow">
            <a:avLst>
              <a:gd name="adj1" fmla="val 50935"/>
              <a:gd name="adj2" fmla="val 126171"/>
            </a:avLst>
          </a:prstGeom>
          <a:solidFill>
            <a:schemeClr val="tx2"/>
          </a:solidFill>
          <a:ln w="9525">
            <a:solidFill>
              <a:schemeClr val="tx1"/>
            </a:solidFill>
            <a:miter lim="800000"/>
            <a:headEnd/>
            <a:tailEnd/>
          </a:ln>
        </p:spPr>
        <p:txBody>
          <a:bodyPr rot="10800000" wrap="none" anchor="ctr"/>
          <a:lstStyle/>
          <a:p>
            <a:endParaRPr lang="ja-JP" altLang="en-US">
              <a:latin typeface="Calibri" pitchFamily="34" charset="0"/>
              <a:cs typeface="Arial" charset="0"/>
            </a:endParaRPr>
          </a:p>
        </p:txBody>
      </p:sp>
      <p:sp>
        <p:nvSpPr>
          <p:cNvPr id="3" name="AutoShape 4"/>
          <p:cNvSpPr>
            <a:spLocks noChangeArrowheads="1"/>
          </p:cNvSpPr>
          <p:nvPr/>
        </p:nvSpPr>
        <p:spPr bwMode="auto">
          <a:xfrm rot="-5400000">
            <a:off x="3744913" y="3465512"/>
            <a:ext cx="503238" cy="1439863"/>
          </a:xfrm>
          <a:prstGeom prst="downArrow">
            <a:avLst>
              <a:gd name="adj1" fmla="val 50935"/>
              <a:gd name="adj2" fmla="val 126171"/>
            </a:avLst>
          </a:prstGeom>
          <a:solidFill>
            <a:schemeClr val="tx2"/>
          </a:solidFill>
          <a:ln w="9525">
            <a:solidFill>
              <a:schemeClr val="tx1"/>
            </a:solidFill>
            <a:miter lim="800000"/>
            <a:headEnd/>
            <a:tailEnd/>
          </a:ln>
        </p:spPr>
        <p:txBody>
          <a:bodyPr rot="10800000" wrap="none" anchor="ctr"/>
          <a:lstStyle/>
          <a:p>
            <a:endParaRPr lang="ja-JP" altLang="en-US">
              <a:latin typeface="Calibri" pitchFamily="34" charset="0"/>
              <a:cs typeface="Arial" charset="0"/>
            </a:endParaRPr>
          </a:p>
        </p:txBody>
      </p:sp>
      <p:sp>
        <p:nvSpPr>
          <p:cNvPr id="4" name="AutoShape 4"/>
          <p:cNvSpPr>
            <a:spLocks noChangeArrowheads="1"/>
          </p:cNvSpPr>
          <p:nvPr/>
        </p:nvSpPr>
        <p:spPr bwMode="auto">
          <a:xfrm rot="-5400000">
            <a:off x="3816350" y="4905376"/>
            <a:ext cx="503237" cy="1439862"/>
          </a:xfrm>
          <a:prstGeom prst="downArrow">
            <a:avLst>
              <a:gd name="adj1" fmla="val 50935"/>
              <a:gd name="adj2" fmla="val 126171"/>
            </a:avLst>
          </a:prstGeom>
          <a:solidFill>
            <a:schemeClr val="tx2"/>
          </a:solidFill>
          <a:ln w="9525">
            <a:solidFill>
              <a:schemeClr val="tx1"/>
            </a:solidFill>
            <a:miter lim="800000"/>
            <a:headEnd/>
            <a:tailEnd/>
          </a:ln>
        </p:spPr>
        <p:txBody>
          <a:bodyPr rot="10800000" wrap="none" anchor="ctr"/>
          <a:lstStyle/>
          <a:p>
            <a:endParaRPr lang="ja-JP" altLang="en-US">
              <a:latin typeface="Calibri" pitchFamily="34" charset="0"/>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blinds(horizontal)">
                                      <p:cBhvr>
                                        <p:cTn id="7" dur="500"/>
                                        <p:tgtEl>
                                          <p:spTgt spid="922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animBg="1"/>
      <p:bldP spid="2" grpId="0" animBg="1"/>
      <p:bldP spid="3" grpId="0" animBg="1"/>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p:cNvSpPr>
          <p:nvPr>
            <p:ph type="title" idx="4294967295"/>
          </p:nvPr>
        </p:nvSpPr>
        <p:spPr/>
        <p:txBody>
          <a:bodyPr/>
          <a:lstStyle/>
          <a:p>
            <a:pPr eaLnBrk="1" hangingPunct="1"/>
            <a:r>
              <a:rPr lang="en-GB" smtClean="0"/>
              <a:t>“Protection systems”</a:t>
            </a:r>
            <a:endParaRPr lang="en-US" smtClean="0"/>
          </a:p>
        </p:txBody>
      </p:sp>
      <p:sp>
        <p:nvSpPr>
          <p:cNvPr id="66562" name="Rectangle 3"/>
          <p:cNvSpPr>
            <a:spLocks noGrp="1"/>
          </p:cNvSpPr>
          <p:nvPr>
            <p:ph type="body" idx="4294967295"/>
          </p:nvPr>
        </p:nvSpPr>
        <p:spPr/>
        <p:txBody>
          <a:bodyPr/>
          <a:lstStyle/>
          <a:p>
            <a:pPr eaLnBrk="1" hangingPunct="1">
              <a:buFont typeface="Arial" charset="0"/>
              <a:buNone/>
            </a:pPr>
            <a:r>
              <a:rPr lang="en-GB" smtClean="0"/>
              <a:t>	</a:t>
            </a:r>
          </a:p>
          <a:p>
            <a:pPr eaLnBrk="1" hangingPunct="1">
              <a:buFont typeface="Arial" charset="0"/>
              <a:buNone/>
            </a:pPr>
            <a:r>
              <a:rPr lang="en-GB" smtClean="0"/>
              <a:t>	“Legal frameworks, institutions, procedures and actors to ensure that international human rights norms and standards are promoted, respected, protected and fulfilled”</a:t>
            </a:r>
            <a:endParaRPr 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AutoShape 3"/>
          <p:cNvSpPr>
            <a:spLocks noChangeArrowheads="1"/>
          </p:cNvSpPr>
          <p:nvPr/>
        </p:nvSpPr>
        <p:spPr bwMode="auto">
          <a:xfrm>
            <a:off x="2339975" y="1052513"/>
            <a:ext cx="4824413" cy="4537075"/>
          </a:xfrm>
          <a:prstGeom prst="flowChartConnector">
            <a:avLst/>
          </a:prstGeom>
          <a:solidFill>
            <a:srgbClr val="FFCC00"/>
          </a:solidFill>
          <a:ln w="9525" algn="ctr">
            <a:noFill/>
            <a:round/>
            <a:headEnd/>
            <a:tailEnd/>
          </a:ln>
        </p:spPr>
        <p:txBody>
          <a:bodyPr wrap="none" anchor="ctr"/>
          <a:lstStyle/>
          <a:p>
            <a:endParaRPr lang="ja-JP" altLang="en-US">
              <a:cs typeface="Arial" charset="0"/>
            </a:endParaRPr>
          </a:p>
        </p:txBody>
      </p:sp>
      <p:sp>
        <p:nvSpPr>
          <p:cNvPr id="68610" name="AutoShape 4"/>
          <p:cNvSpPr>
            <a:spLocks noChangeArrowheads="1"/>
          </p:cNvSpPr>
          <p:nvPr/>
        </p:nvSpPr>
        <p:spPr bwMode="auto">
          <a:xfrm>
            <a:off x="3995738" y="2492375"/>
            <a:ext cx="1584325" cy="1511300"/>
          </a:xfrm>
          <a:prstGeom prst="flowChartConnector">
            <a:avLst/>
          </a:prstGeom>
          <a:solidFill>
            <a:srgbClr val="FF0000"/>
          </a:solidFill>
          <a:ln w="9525" algn="ctr">
            <a:noFill/>
            <a:round/>
            <a:headEnd/>
            <a:tailEnd/>
          </a:ln>
        </p:spPr>
        <p:txBody>
          <a:bodyPr wrap="none" anchor="ctr"/>
          <a:lstStyle/>
          <a:p>
            <a:endParaRPr lang="ja-JP" altLang="en-US">
              <a:cs typeface="Arial" charset="0"/>
            </a:endParaRPr>
          </a:p>
        </p:txBody>
      </p:sp>
      <p:sp>
        <p:nvSpPr>
          <p:cNvPr id="594949" name="Text Box 5"/>
          <p:cNvSpPr txBox="1">
            <a:spLocks noChangeArrowheads="1"/>
          </p:cNvSpPr>
          <p:nvPr/>
        </p:nvSpPr>
        <p:spPr bwMode="auto">
          <a:xfrm>
            <a:off x="3857625" y="2643188"/>
            <a:ext cx="1871663" cy="641350"/>
          </a:xfrm>
          <a:prstGeom prst="rect">
            <a:avLst/>
          </a:prstGeom>
          <a:noFill/>
          <a:ln w="9525" algn="ctr">
            <a:noFill/>
            <a:miter lim="800000"/>
            <a:headEnd/>
            <a:tailEnd/>
          </a:ln>
          <a:effectLst/>
        </p:spPr>
        <p:txBody>
          <a:bodyPr>
            <a:spAutoFit/>
          </a:bodyPr>
          <a:lstStyle/>
          <a:p>
            <a:pPr marL="342900" indent="-342900" algn="ctr">
              <a:defRPr/>
            </a:pPr>
            <a:r>
              <a:rPr lang="en-US" altLang="ja-JP" b="1" dirty="0">
                <a:solidFill>
                  <a:srgbClr val="FFFFFF"/>
                </a:solidFill>
                <a:effectLst>
                  <a:outerShdw blurRad="38100" dist="38100" dir="2700000" algn="tl">
                    <a:srgbClr val="C0C0C0"/>
                  </a:outerShdw>
                </a:effectLst>
                <a:cs typeface="Arial" charset="0"/>
              </a:rPr>
              <a:t>UN Charter</a:t>
            </a:r>
          </a:p>
          <a:p>
            <a:pPr marL="342900" indent="-342900" algn="ctr">
              <a:defRPr/>
            </a:pPr>
            <a:r>
              <a:rPr lang="en-US" altLang="ja-JP" b="1" dirty="0">
                <a:solidFill>
                  <a:srgbClr val="FFFFFF"/>
                </a:solidFill>
                <a:effectLst>
                  <a:outerShdw blurRad="38100" dist="38100" dir="2700000" algn="tl">
                    <a:srgbClr val="C0C0C0"/>
                  </a:outerShdw>
                </a:effectLst>
                <a:cs typeface="Arial" charset="0"/>
              </a:rPr>
              <a:t>UDHR</a:t>
            </a:r>
          </a:p>
        </p:txBody>
      </p:sp>
      <p:sp>
        <p:nvSpPr>
          <p:cNvPr id="594950" name="Text Box 6"/>
          <p:cNvSpPr txBox="1">
            <a:spLocks noChangeArrowheads="1"/>
          </p:cNvSpPr>
          <p:nvPr/>
        </p:nvSpPr>
        <p:spPr bwMode="auto">
          <a:xfrm>
            <a:off x="3059113" y="1125538"/>
            <a:ext cx="1441450" cy="641350"/>
          </a:xfrm>
          <a:prstGeom prst="rect">
            <a:avLst/>
          </a:prstGeom>
          <a:solidFill>
            <a:srgbClr val="00007A"/>
          </a:solidFill>
          <a:ln w="9525" algn="ctr">
            <a:noFill/>
            <a:miter lim="800000"/>
            <a:headEnd/>
            <a:tailEnd/>
          </a:ln>
          <a:effectLst/>
        </p:spPr>
        <p:txBody>
          <a:bodyPr>
            <a:spAutoFit/>
          </a:bodyPr>
          <a:lstStyle/>
          <a:p>
            <a:pPr marL="342900" indent="-342900">
              <a:defRPr/>
            </a:pPr>
            <a:endParaRPr lang="en-US" altLang="ja-JP" sz="800">
              <a:solidFill>
                <a:srgbClr val="FFFFFF"/>
              </a:solidFill>
              <a:effectLst>
                <a:outerShdw blurRad="38100" dist="38100" dir="2700000" algn="tl">
                  <a:srgbClr val="000000"/>
                </a:outerShdw>
              </a:effectLst>
              <a:cs typeface="Arial" charset="0"/>
            </a:endParaRPr>
          </a:p>
          <a:p>
            <a:pPr marL="342900" indent="-342900" algn="ctr">
              <a:defRPr/>
            </a:pPr>
            <a:r>
              <a:rPr lang="en-US" altLang="ja-JP" sz="2000" b="1">
                <a:solidFill>
                  <a:srgbClr val="FFFFFF"/>
                </a:solidFill>
                <a:effectLst>
                  <a:outerShdw blurRad="38100" dist="38100" dir="2700000" algn="tl">
                    <a:srgbClr val="000000"/>
                  </a:outerShdw>
                </a:effectLst>
                <a:cs typeface="Arial" charset="0"/>
              </a:rPr>
              <a:t>ICCPR</a:t>
            </a:r>
            <a:endParaRPr lang="en-US" altLang="ja-JP" sz="800" b="1">
              <a:solidFill>
                <a:srgbClr val="FFFFFF"/>
              </a:solidFill>
              <a:effectLst>
                <a:outerShdw blurRad="38100" dist="38100" dir="2700000" algn="tl">
                  <a:srgbClr val="000000"/>
                </a:outerShdw>
              </a:effectLst>
              <a:cs typeface="Arial" charset="0"/>
            </a:endParaRPr>
          </a:p>
          <a:p>
            <a:pPr marL="342900" indent="-342900">
              <a:defRPr/>
            </a:pPr>
            <a:endParaRPr lang="en-US" altLang="ja-JP" sz="800">
              <a:solidFill>
                <a:srgbClr val="FFFFFF"/>
              </a:solidFill>
              <a:effectLst>
                <a:outerShdw blurRad="38100" dist="38100" dir="2700000" algn="tl">
                  <a:srgbClr val="000000"/>
                </a:outerShdw>
              </a:effectLst>
              <a:cs typeface="Arial" charset="0"/>
            </a:endParaRPr>
          </a:p>
        </p:txBody>
      </p:sp>
      <p:sp>
        <p:nvSpPr>
          <p:cNvPr id="594951" name="Text Box 7"/>
          <p:cNvSpPr txBox="1">
            <a:spLocks noChangeArrowheads="1"/>
          </p:cNvSpPr>
          <p:nvPr/>
        </p:nvSpPr>
        <p:spPr bwMode="auto">
          <a:xfrm>
            <a:off x="4787900" y="1125538"/>
            <a:ext cx="1514475" cy="641350"/>
          </a:xfrm>
          <a:prstGeom prst="rect">
            <a:avLst/>
          </a:prstGeom>
          <a:solidFill>
            <a:srgbClr val="00007A"/>
          </a:solidFill>
          <a:ln w="9525" algn="ctr">
            <a:noFill/>
            <a:miter lim="800000"/>
            <a:headEnd/>
            <a:tailEnd/>
          </a:ln>
          <a:effectLst/>
        </p:spPr>
        <p:txBody>
          <a:bodyPr>
            <a:spAutoFit/>
          </a:bodyPr>
          <a:lstStyle/>
          <a:p>
            <a:pPr marL="342900" indent="-342900">
              <a:defRPr/>
            </a:pPr>
            <a:endParaRPr lang="en-US" altLang="ja-JP" sz="800">
              <a:solidFill>
                <a:srgbClr val="FFFFFF"/>
              </a:solidFill>
              <a:effectLst>
                <a:outerShdw blurRad="38100" dist="38100" dir="2700000" algn="tl">
                  <a:srgbClr val="000000"/>
                </a:outerShdw>
              </a:effectLst>
              <a:cs typeface="Arial" charset="0"/>
            </a:endParaRPr>
          </a:p>
          <a:p>
            <a:pPr marL="342900" indent="-342900" algn="ctr">
              <a:defRPr/>
            </a:pPr>
            <a:r>
              <a:rPr lang="en-US" altLang="ja-JP" sz="2000" b="1">
                <a:solidFill>
                  <a:srgbClr val="FFFFFF"/>
                </a:solidFill>
                <a:effectLst>
                  <a:outerShdw blurRad="38100" dist="38100" dir="2700000" algn="tl">
                    <a:srgbClr val="000000"/>
                  </a:outerShdw>
                </a:effectLst>
                <a:cs typeface="Arial" charset="0"/>
              </a:rPr>
              <a:t>ICESCR</a:t>
            </a:r>
            <a:endParaRPr lang="en-US" altLang="ja-JP" sz="800" b="1">
              <a:solidFill>
                <a:srgbClr val="FFFFFF"/>
              </a:solidFill>
              <a:effectLst>
                <a:outerShdw blurRad="38100" dist="38100" dir="2700000" algn="tl">
                  <a:srgbClr val="000000"/>
                </a:outerShdw>
              </a:effectLst>
              <a:cs typeface="Arial" charset="0"/>
            </a:endParaRPr>
          </a:p>
          <a:p>
            <a:pPr marL="342900" indent="-342900">
              <a:defRPr/>
            </a:pPr>
            <a:endParaRPr lang="en-US" altLang="ja-JP" sz="800">
              <a:solidFill>
                <a:srgbClr val="FFFFFF"/>
              </a:solidFill>
              <a:effectLst>
                <a:outerShdw blurRad="38100" dist="38100" dir="2700000" algn="tl">
                  <a:srgbClr val="000000"/>
                </a:outerShdw>
              </a:effectLst>
              <a:cs typeface="Arial" charset="0"/>
            </a:endParaRPr>
          </a:p>
        </p:txBody>
      </p:sp>
      <p:sp>
        <p:nvSpPr>
          <p:cNvPr id="594952" name="Text Box 8"/>
          <p:cNvSpPr txBox="1">
            <a:spLocks noChangeArrowheads="1"/>
          </p:cNvSpPr>
          <p:nvPr/>
        </p:nvSpPr>
        <p:spPr bwMode="auto">
          <a:xfrm>
            <a:off x="2643188" y="1844675"/>
            <a:ext cx="1350962" cy="641350"/>
          </a:xfrm>
          <a:prstGeom prst="rect">
            <a:avLst/>
          </a:prstGeom>
          <a:solidFill>
            <a:srgbClr val="00007A"/>
          </a:solidFill>
          <a:ln w="9525" algn="ctr">
            <a:noFill/>
            <a:miter lim="800000"/>
            <a:headEnd/>
            <a:tailEnd/>
          </a:ln>
        </p:spPr>
        <p:txBody>
          <a:bodyPr>
            <a:spAutoFit/>
          </a:bodyPr>
          <a:lstStyle/>
          <a:p>
            <a:pPr marL="342900" indent="-342900"/>
            <a:endParaRPr lang="en-US" altLang="ja-JP" sz="800">
              <a:solidFill>
                <a:srgbClr val="FFFFFF"/>
              </a:solidFill>
              <a:cs typeface="Arial" charset="0"/>
            </a:endParaRPr>
          </a:p>
          <a:p>
            <a:pPr marL="342900" indent="-342900" algn="ctr"/>
            <a:r>
              <a:rPr lang="en-US" altLang="ja-JP" sz="2000" b="1">
                <a:solidFill>
                  <a:srgbClr val="FFFFFF"/>
                </a:solidFill>
                <a:cs typeface="Arial" charset="0"/>
              </a:rPr>
              <a:t>CERD</a:t>
            </a:r>
            <a:endParaRPr lang="en-US" altLang="ja-JP" sz="800" b="1">
              <a:solidFill>
                <a:srgbClr val="FFFFFF"/>
              </a:solidFill>
              <a:cs typeface="Arial" charset="0"/>
            </a:endParaRPr>
          </a:p>
          <a:p>
            <a:pPr marL="342900" indent="-342900"/>
            <a:endParaRPr lang="en-US" altLang="ja-JP" sz="800">
              <a:solidFill>
                <a:srgbClr val="FFFFFF"/>
              </a:solidFill>
              <a:cs typeface="Arial" charset="0"/>
            </a:endParaRPr>
          </a:p>
        </p:txBody>
      </p:sp>
      <p:sp>
        <p:nvSpPr>
          <p:cNvPr id="594953" name="Text Box 9"/>
          <p:cNvSpPr txBox="1">
            <a:spLocks noChangeArrowheads="1"/>
          </p:cNvSpPr>
          <p:nvPr/>
        </p:nvSpPr>
        <p:spPr bwMode="auto">
          <a:xfrm>
            <a:off x="5435600" y="1844675"/>
            <a:ext cx="1439863" cy="641350"/>
          </a:xfrm>
          <a:prstGeom prst="rect">
            <a:avLst/>
          </a:prstGeom>
          <a:solidFill>
            <a:srgbClr val="00007A"/>
          </a:solidFill>
          <a:ln w="9525" algn="ctr">
            <a:noFill/>
            <a:miter lim="800000"/>
            <a:headEnd/>
            <a:tailEnd/>
          </a:ln>
          <a:effectLst/>
        </p:spPr>
        <p:txBody>
          <a:bodyPr>
            <a:spAutoFit/>
          </a:bodyPr>
          <a:lstStyle/>
          <a:p>
            <a:pPr marL="342900" indent="-342900">
              <a:defRPr/>
            </a:pPr>
            <a:endParaRPr lang="en-US" altLang="ja-JP" sz="800" dirty="0">
              <a:solidFill>
                <a:srgbClr val="FFFFFF"/>
              </a:solidFill>
              <a:effectLst>
                <a:outerShdw blurRad="38100" dist="38100" dir="2700000" algn="tl">
                  <a:srgbClr val="000000"/>
                </a:outerShdw>
              </a:effectLst>
              <a:cs typeface="Arial" charset="0"/>
            </a:endParaRPr>
          </a:p>
          <a:p>
            <a:pPr marL="342900" indent="-342900" algn="ctr">
              <a:defRPr/>
            </a:pPr>
            <a:r>
              <a:rPr lang="en-US" altLang="ja-JP" sz="2000" b="1" dirty="0">
                <a:solidFill>
                  <a:srgbClr val="FFFFFF"/>
                </a:solidFill>
                <a:effectLst>
                  <a:outerShdw blurRad="38100" dist="38100" dir="2700000" algn="tl">
                    <a:srgbClr val="000000"/>
                  </a:outerShdw>
                </a:effectLst>
                <a:cs typeface="Arial" charset="0"/>
              </a:rPr>
              <a:t>CEDAW</a:t>
            </a:r>
            <a:endParaRPr lang="en-US" altLang="ja-JP" sz="800" b="1" dirty="0">
              <a:solidFill>
                <a:srgbClr val="FFFFFF"/>
              </a:solidFill>
              <a:effectLst>
                <a:outerShdw blurRad="38100" dist="38100" dir="2700000" algn="tl">
                  <a:srgbClr val="000000"/>
                </a:outerShdw>
              </a:effectLst>
              <a:cs typeface="Arial" charset="0"/>
            </a:endParaRPr>
          </a:p>
          <a:p>
            <a:pPr marL="342900" indent="-342900">
              <a:defRPr/>
            </a:pPr>
            <a:endParaRPr lang="en-US" altLang="ja-JP" sz="800" dirty="0">
              <a:solidFill>
                <a:srgbClr val="FFFFFF"/>
              </a:solidFill>
              <a:effectLst>
                <a:outerShdw blurRad="38100" dist="38100" dir="2700000" algn="tl">
                  <a:srgbClr val="000000"/>
                </a:outerShdw>
              </a:effectLst>
              <a:cs typeface="Arial" charset="0"/>
            </a:endParaRPr>
          </a:p>
        </p:txBody>
      </p:sp>
      <p:sp>
        <p:nvSpPr>
          <p:cNvPr id="594954" name="Text Box 10"/>
          <p:cNvSpPr txBox="1">
            <a:spLocks noChangeArrowheads="1"/>
          </p:cNvSpPr>
          <p:nvPr/>
        </p:nvSpPr>
        <p:spPr bwMode="auto">
          <a:xfrm>
            <a:off x="6011863" y="2636838"/>
            <a:ext cx="1152525" cy="641350"/>
          </a:xfrm>
          <a:prstGeom prst="rect">
            <a:avLst/>
          </a:prstGeom>
          <a:solidFill>
            <a:srgbClr val="00007A"/>
          </a:solidFill>
          <a:ln w="9525" algn="ctr">
            <a:noFill/>
            <a:miter lim="800000"/>
            <a:headEnd/>
            <a:tailEnd/>
          </a:ln>
          <a:effectLst/>
        </p:spPr>
        <p:txBody>
          <a:bodyPr>
            <a:spAutoFit/>
          </a:bodyPr>
          <a:lstStyle/>
          <a:p>
            <a:pPr marL="342900" indent="-342900">
              <a:defRPr/>
            </a:pPr>
            <a:endParaRPr lang="en-US" altLang="ja-JP" sz="800">
              <a:solidFill>
                <a:srgbClr val="FFFFFF"/>
              </a:solidFill>
              <a:effectLst>
                <a:outerShdw blurRad="38100" dist="38100" dir="2700000" algn="tl">
                  <a:srgbClr val="000000"/>
                </a:outerShdw>
              </a:effectLst>
              <a:cs typeface="Arial" charset="0"/>
            </a:endParaRPr>
          </a:p>
          <a:p>
            <a:pPr marL="342900" indent="-342900" algn="ctr">
              <a:defRPr/>
            </a:pPr>
            <a:r>
              <a:rPr lang="en-US" altLang="ja-JP" sz="2000" b="1">
                <a:solidFill>
                  <a:srgbClr val="FFFFFF"/>
                </a:solidFill>
                <a:effectLst>
                  <a:outerShdw blurRad="38100" dist="38100" dir="2700000" algn="tl">
                    <a:srgbClr val="000000"/>
                  </a:outerShdw>
                </a:effectLst>
                <a:cs typeface="Arial" charset="0"/>
              </a:rPr>
              <a:t>CAT</a:t>
            </a:r>
          </a:p>
          <a:p>
            <a:pPr marL="342900" indent="-342900">
              <a:defRPr/>
            </a:pPr>
            <a:endParaRPr lang="en-US" altLang="ja-JP" sz="800">
              <a:solidFill>
                <a:srgbClr val="FFFFFF"/>
              </a:solidFill>
              <a:effectLst>
                <a:outerShdw blurRad="38100" dist="38100" dir="2700000" algn="tl">
                  <a:srgbClr val="000000"/>
                </a:outerShdw>
              </a:effectLst>
              <a:cs typeface="Arial" charset="0"/>
            </a:endParaRPr>
          </a:p>
        </p:txBody>
      </p:sp>
      <p:sp>
        <p:nvSpPr>
          <p:cNvPr id="594955" name="Text Box 11"/>
          <p:cNvSpPr txBox="1">
            <a:spLocks noChangeArrowheads="1"/>
          </p:cNvSpPr>
          <p:nvPr/>
        </p:nvSpPr>
        <p:spPr bwMode="auto">
          <a:xfrm>
            <a:off x="2555875" y="2636838"/>
            <a:ext cx="1079500" cy="641350"/>
          </a:xfrm>
          <a:prstGeom prst="rect">
            <a:avLst/>
          </a:prstGeom>
          <a:solidFill>
            <a:srgbClr val="00007A"/>
          </a:solidFill>
          <a:ln w="9525" algn="ctr">
            <a:noFill/>
            <a:miter lim="800000"/>
            <a:headEnd/>
            <a:tailEnd/>
          </a:ln>
          <a:effectLst/>
        </p:spPr>
        <p:txBody>
          <a:bodyPr>
            <a:spAutoFit/>
          </a:bodyPr>
          <a:lstStyle/>
          <a:p>
            <a:pPr marL="342900" indent="-342900">
              <a:defRPr/>
            </a:pPr>
            <a:endParaRPr lang="en-US" altLang="ja-JP" sz="800">
              <a:solidFill>
                <a:srgbClr val="FFFFFF"/>
              </a:solidFill>
              <a:effectLst>
                <a:outerShdw blurRad="38100" dist="38100" dir="2700000" algn="tl">
                  <a:srgbClr val="000000"/>
                </a:outerShdw>
              </a:effectLst>
              <a:cs typeface="Arial" charset="0"/>
            </a:endParaRPr>
          </a:p>
          <a:p>
            <a:pPr marL="342900" indent="-342900" algn="ctr">
              <a:defRPr/>
            </a:pPr>
            <a:r>
              <a:rPr lang="en-US" altLang="ja-JP" sz="2000" b="1">
                <a:solidFill>
                  <a:srgbClr val="FFFFFF"/>
                </a:solidFill>
                <a:cs typeface="Arial" charset="0"/>
              </a:rPr>
              <a:t>CRC</a:t>
            </a:r>
          </a:p>
          <a:p>
            <a:pPr marL="342900" indent="-342900">
              <a:defRPr/>
            </a:pPr>
            <a:endParaRPr lang="en-US" altLang="ja-JP" sz="800">
              <a:solidFill>
                <a:srgbClr val="FFFFFF"/>
              </a:solidFill>
              <a:effectLst>
                <a:outerShdw blurRad="38100" dist="38100" dir="2700000" algn="tl">
                  <a:srgbClr val="000000"/>
                </a:outerShdw>
              </a:effectLst>
              <a:cs typeface="Arial" charset="0"/>
            </a:endParaRPr>
          </a:p>
        </p:txBody>
      </p:sp>
      <p:sp>
        <p:nvSpPr>
          <p:cNvPr id="22" name="_s1028"/>
          <p:cNvSpPr>
            <a:spLocks noChangeArrowheads="1"/>
          </p:cNvSpPr>
          <p:nvPr/>
        </p:nvSpPr>
        <p:spPr bwMode="auto">
          <a:xfrm flipV="1">
            <a:off x="3492500" y="3357563"/>
            <a:ext cx="2879725" cy="295116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close/>
              </a:path>
            </a:pathLst>
          </a:custGeom>
          <a:solidFill>
            <a:schemeClr val="accent1"/>
          </a:solidFill>
          <a:ln w="4670" algn="in">
            <a:solidFill>
              <a:schemeClr val="tx1"/>
            </a:solidFill>
            <a:miter lim="800000"/>
            <a:headEnd/>
            <a:tailEnd/>
          </a:ln>
        </p:spPr>
        <p:txBody>
          <a:bodyPr rot="10800000" wrap="none" lIns="0" tIns="0" rIns="0" bIns="0" anchor="ctr"/>
          <a:lstStyle/>
          <a:p>
            <a:pPr marL="342900" indent="-342900" algn="ctr">
              <a:lnSpc>
                <a:spcPct val="70000"/>
              </a:lnSpc>
              <a:spcBef>
                <a:spcPct val="20000"/>
              </a:spcBef>
              <a:buClr>
                <a:schemeClr val="tx2"/>
              </a:buClr>
              <a:buSzPct val="75000"/>
              <a:buFont typeface="Wingdings" pitchFamily="2" charset="2"/>
              <a:buNone/>
            </a:pPr>
            <a:endParaRPr lang="es-ES" sz="2400" b="1">
              <a:solidFill>
                <a:srgbClr val="FFFFFF"/>
              </a:solidFill>
              <a:cs typeface="Arial" charset="0"/>
            </a:endParaRPr>
          </a:p>
          <a:p>
            <a:pPr marL="342900" indent="-342900" algn="ctr">
              <a:lnSpc>
                <a:spcPct val="70000"/>
              </a:lnSpc>
              <a:spcBef>
                <a:spcPct val="20000"/>
              </a:spcBef>
              <a:buClr>
                <a:schemeClr val="tx2"/>
              </a:buClr>
              <a:buSzPct val="75000"/>
              <a:buFont typeface="Wingdings" pitchFamily="2" charset="2"/>
              <a:buNone/>
            </a:pPr>
            <a:endParaRPr lang="es-ES" sz="2400" b="1">
              <a:solidFill>
                <a:srgbClr val="FFFFFF"/>
              </a:solidFill>
              <a:cs typeface="Arial" charset="0"/>
            </a:endParaRPr>
          </a:p>
          <a:p>
            <a:pPr marL="342900" indent="-342900" algn="ctr">
              <a:lnSpc>
                <a:spcPct val="70000"/>
              </a:lnSpc>
              <a:spcBef>
                <a:spcPct val="20000"/>
              </a:spcBef>
              <a:buClr>
                <a:schemeClr val="tx2"/>
              </a:buClr>
              <a:buSzPct val="75000"/>
              <a:buFont typeface="Wingdings" pitchFamily="2" charset="2"/>
              <a:buNone/>
            </a:pPr>
            <a:endParaRPr lang="es-ES" sz="2400" b="1">
              <a:solidFill>
                <a:srgbClr val="FFFFFF"/>
              </a:solidFill>
              <a:cs typeface="Arial" charset="0"/>
            </a:endParaRPr>
          </a:p>
          <a:p>
            <a:pPr marL="342900" indent="-342900" algn="ctr">
              <a:lnSpc>
                <a:spcPct val="70000"/>
              </a:lnSpc>
              <a:spcBef>
                <a:spcPct val="20000"/>
              </a:spcBef>
              <a:buClr>
                <a:schemeClr val="tx2"/>
              </a:buClr>
              <a:buSzPct val="75000"/>
              <a:buFont typeface="Wingdings" pitchFamily="2" charset="2"/>
              <a:buNone/>
            </a:pPr>
            <a:r>
              <a:rPr lang="en-US" sz="2300" b="1">
                <a:cs typeface="Arial" charset="0"/>
              </a:rPr>
              <a:t>National</a:t>
            </a:r>
          </a:p>
          <a:p>
            <a:pPr marL="342900" indent="-342900" algn="ctr">
              <a:lnSpc>
                <a:spcPct val="70000"/>
              </a:lnSpc>
              <a:spcBef>
                <a:spcPct val="20000"/>
              </a:spcBef>
              <a:buClr>
                <a:schemeClr val="tx2"/>
              </a:buClr>
              <a:buSzPct val="75000"/>
              <a:buFont typeface="Wingdings" pitchFamily="2" charset="2"/>
              <a:buNone/>
            </a:pPr>
            <a:r>
              <a:rPr lang="en-US" sz="2300" b="1">
                <a:cs typeface="Arial" charset="0"/>
              </a:rPr>
              <a:t>Constitutions </a:t>
            </a:r>
          </a:p>
          <a:p>
            <a:pPr marL="342900" indent="-342900" algn="ctr">
              <a:lnSpc>
                <a:spcPct val="70000"/>
              </a:lnSpc>
              <a:spcBef>
                <a:spcPct val="20000"/>
              </a:spcBef>
              <a:buClr>
                <a:schemeClr val="tx2"/>
              </a:buClr>
              <a:buSzPct val="75000"/>
              <a:buFont typeface="Wingdings" pitchFamily="2" charset="2"/>
              <a:buNone/>
            </a:pPr>
            <a:r>
              <a:rPr lang="en-US" sz="2300" b="1">
                <a:cs typeface="Arial" charset="0"/>
              </a:rPr>
              <a:t>and Laws</a:t>
            </a:r>
          </a:p>
        </p:txBody>
      </p:sp>
      <p:sp>
        <p:nvSpPr>
          <p:cNvPr id="594960" name="Text Box 16"/>
          <p:cNvSpPr txBox="1">
            <a:spLocks noChangeArrowheads="1"/>
          </p:cNvSpPr>
          <p:nvPr/>
        </p:nvSpPr>
        <p:spPr bwMode="auto">
          <a:xfrm>
            <a:off x="6011863" y="3429000"/>
            <a:ext cx="1223962" cy="641350"/>
          </a:xfrm>
          <a:prstGeom prst="rect">
            <a:avLst/>
          </a:prstGeom>
          <a:solidFill>
            <a:srgbClr val="00007A"/>
          </a:solidFill>
          <a:ln w="9525" algn="ctr">
            <a:noFill/>
            <a:miter lim="800000"/>
            <a:headEnd/>
            <a:tailEnd/>
          </a:ln>
          <a:effectLst/>
        </p:spPr>
        <p:txBody>
          <a:bodyPr>
            <a:spAutoFit/>
          </a:bodyPr>
          <a:lstStyle/>
          <a:p>
            <a:pPr marL="342900" indent="-342900" algn="ctr">
              <a:defRPr/>
            </a:pPr>
            <a:endParaRPr lang="en-US" altLang="ja-JP" sz="800" dirty="0">
              <a:solidFill>
                <a:srgbClr val="FFFFFF"/>
              </a:solidFill>
              <a:effectLst>
                <a:outerShdw blurRad="38100" dist="38100" dir="2700000" algn="tl">
                  <a:srgbClr val="000000"/>
                </a:outerShdw>
              </a:effectLst>
              <a:cs typeface="Arial" charset="0"/>
            </a:endParaRPr>
          </a:p>
          <a:p>
            <a:pPr marL="342900" indent="-342900" algn="ctr">
              <a:defRPr/>
            </a:pPr>
            <a:r>
              <a:rPr lang="en-US" altLang="ja-JP" sz="2000" b="1" dirty="0">
                <a:solidFill>
                  <a:srgbClr val="FFFFFF"/>
                </a:solidFill>
                <a:cs typeface="Arial" charset="0"/>
              </a:rPr>
              <a:t>CMW</a:t>
            </a:r>
            <a:endParaRPr lang="en-US" altLang="ja-JP" sz="800" b="1" dirty="0">
              <a:solidFill>
                <a:srgbClr val="FFFFFF"/>
              </a:solidFill>
              <a:cs typeface="Arial" charset="0"/>
            </a:endParaRPr>
          </a:p>
          <a:p>
            <a:pPr marL="342900" indent="-342900" algn="ctr">
              <a:defRPr/>
            </a:pPr>
            <a:endParaRPr lang="en-US" altLang="ja-JP" sz="800" dirty="0">
              <a:solidFill>
                <a:srgbClr val="FFFFFF"/>
              </a:solidFill>
              <a:effectLst>
                <a:outerShdw blurRad="38100" dist="38100" dir="2700000" algn="tl">
                  <a:srgbClr val="000000"/>
                </a:outerShdw>
              </a:effectLst>
              <a:cs typeface="Arial" charset="0"/>
            </a:endParaRPr>
          </a:p>
        </p:txBody>
      </p:sp>
      <p:sp>
        <p:nvSpPr>
          <p:cNvPr id="594961" name="Text Box 17"/>
          <p:cNvSpPr txBox="1">
            <a:spLocks noChangeArrowheads="1"/>
          </p:cNvSpPr>
          <p:nvPr/>
        </p:nvSpPr>
        <p:spPr bwMode="auto">
          <a:xfrm>
            <a:off x="250825" y="3429000"/>
            <a:ext cx="2303463" cy="1368425"/>
          </a:xfrm>
          <a:prstGeom prst="rect">
            <a:avLst/>
          </a:prstGeom>
          <a:solidFill>
            <a:srgbClr val="008000"/>
          </a:solidFill>
          <a:ln w="9525" algn="ctr">
            <a:noFill/>
            <a:miter lim="800000"/>
            <a:headEnd/>
            <a:tailEnd/>
          </a:ln>
          <a:effectLst/>
        </p:spPr>
        <p:txBody>
          <a:bodyPr>
            <a:spAutoFit/>
          </a:bodyPr>
          <a:lstStyle/>
          <a:p>
            <a:pPr algn="ctr">
              <a:defRPr/>
            </a:pPr>
            <a:endParaRPr lang="en-US" altLang="ja-JP" sz="1400">
              <a:solidFill>
                <a:srgbClr val="FFFFFF"/>
              </a:solidFill>
              <a:effectLst>
                <a:outerShdw blurRad="38100" dist="38100" dir="2700000" algn="tl">
                  <a:srgbClr val="000000"/>
                </a:outerShdw>
              </a:effectLst>
              <a:cs typeface="Arial" charset="0"/>
            </a:endParaRPr>
          </a:p>
          <a:p>
            <a:pPr algn="ctr">
              <a:defRPr/>
            </a:pPr>
            <a:r>
              <a:rPr lang="en-US" altLang="ja-JP" sz="1400" b="1">
                <a:solidFill>
                  <a:srgbClr val="FFFFFF"/>
                </a:solidFill>
                <a:cs typeface="Arial" charset="0"/>
              </a:rPr>
              <a:t>Other International Instruments (humanitarian, specialized agencies)</a:t>
            </a:r>
          </a:p>
          <a:p>
            <a:pPr algn="ctr">
              <a:defRPr/>
            </a:pPr>
            <a:endParaRPr lang="en-US" altLang="ja-JP" sz="1400">
              <a:solidFill>
                <a:srgbClr val="FFFFFF"/>
              </a:solidFill>
              <a:effectLst>
                <a:outerShdw blurRad="38100" dist="38100" dir="2700000" algn="tl">
                  <a:srgbClr val="000000"/>
                </a:outerShdw>
              </a:effectLst>
              <a:cs typeface="Arial" charset="0"/>
            </a:endParaRPr>
          </a:p>
        </p:txBody>
      </p:sp>
      <p:sp>
        <p:nvSpPr>
          <p:cNvPr id="594962" name="Text Box 18"/>
          <p:cNvSpPr txBox="1">
            <a:spLocks noChangeArrowheads="1"/>
          </p:cNvSpPr>
          <p:nvPr/>
        </p:nvSpPr>
        <p:spPr bwMode="auto">
          <a:xfrm>
            <a:off x="6227763" y="5084763"/>
            <a:ext cx="2376487" cy="701675"/>
          </a:xfrm>
          <a:prstGeom prst="rect">
            <a:avLst/>
          </a:prstGeom>
          <a:solidFill>
            <a:srgbClr val="FF6600"/>
          </a:solidFill>
          <a:ln w="9525" algn="ctr">
            <a:noFill/>
            <a:miter lim="800000"/>
            <a:headEnd/>
            <a:tailEnd/>
          </a:ln>
        </p:spPr>
        <p:txBody>
          <a:bodyPr>
            <a:spAutoFit/>
          </a:bodyPr>
          <a:lstStyle/>
          <a:p>
            <a:pPr marL="342900" indent="-342900" algn="ctr"/>
            <a:r>
              <a:rPr lang="en-GB" altLang="ja-JP" sz="2000" b="1">
                <a:solidFill>
                  <a:srgbClr val="FFFFFF"/>
                </a:solidFill>
                <a:cs typeface="Arial" charset="0"/>
              </a:rPr>
              <a:t>Regional</a:t>
            </a:r>
          </a:p>
          <a:p>
            <a:pPr marL="342900" indent="-342900" algn="ctr"/>
            <a:r>
              <a:rPr lang="en-GB" altLang="ja-JP" sz="2000" b="1">
                <a:solidFill>
                  <a:srgbClr val="FFFFFF"/>
                </a:solidFill>
                <a:cs typeface="Arial" charset="0"/>
              </a:rPr>
              <a:t>instruments</a:t>
            </a:r>
            <a:endParaRPr lang="en-US" altLang="ja-JP" sz="2000" b="1">
              <a:solidFill>
                <a:srgbClr val="FFFFFF"/>
              </a:solidFill>
              <a:cs typeface="Arial" charset="0"/>
            </a:endParaRPr>
          </a:p>
        </p:txBody>
      </p:sp>
      <p:sp>
        <p:nvSpPr>
          <p:cNvPr id="18" name="Text Box 11"/>
          <p:cNvSpPr txBox="1">
            <a:spLocks noChangeArrowheads="1"/>
          </p:cNvSpPr>
          <p:nvPr/>
        </p:nvSpPr>
        <p:spPr bwMode="auto">
          <a:xfrm>
            <a:off x="2786063" y="3429000"/>
            <a:ext cx="1079500" cy="641350"/>
          </a:xfrm>
          <a:prstGeom prst="rect">
            <a:avLst/>
          </a:prstGeom>
          <a:solidFill>
            <a:srgbClr val="00007A"/>
          </a:solidFill>
          <a:ln w="9525" algn="ctr">
            <a:noFill/>
            <a:miter lim="800000"/>
            <a:headEnd/>
            <a:tailEnd/>
          </a:ln>
          <a:effectLst/>
        </p:spPr>
        <p:txBody>
          <a:bodyPr>
            <a:spAutoFit/>
          </a:bodyPr>
          <a:lstStyle/>
          <a:p>
            <a:pPr marL="342900" indent="-342900">
              <a:defRPr/>
            </a:pPr>
            <a:endParaRPr lang="en-US" altLang="ja-JP" sz="800">
              <a:solidFill>
                <a:srgbClr val="FFFFFF"/>
              </a:solidFill>
              <a:effectLst>
                <a:outerShdw blurRad="38100" dist="38100" dir="2700000" algn="tl">
                  <a:srgbClr val="000000"/>
                </a:outerShdw>
              </a:effectLst>
              <a:cs typeface="Arial" charset="0"/>
            </a:endParaRPr>
          </a:p>
          <a:p>
            <a:pPr marL="342900" indent="-342900" algn="ctr">
              <a:defRPr/>
            </a:pPr>
            <a:r>
              <a:rPr lang="en-US" altLang="ja-JP" sz="2000" b="1">
                <a:solidFill>
                  <a:srgbClr val="FFFFFF"/>
                </a:solidFill>
                <a:cs typeface="Arial" charset="0"/>
              </a:rPr>
              <a:t>CRPD</a:t>
            </a:r>
          </a:p>
          <a:p>
            <a:pPr marL="342900" indent="-342900">
              <a:defRPr/>
            </a:pPr>
            <a:endParaRPr lang="en-US" altLang="ja-JP" sz="800">
              <a:solidFill>
                <a:srgbClr val="FFFFFF"/>
              </a:solidFill>
              <a:effectLst>
                <a:outerShdw blurRad="38100" dist="38100" dir="2700000" algn="tl">
                  <a:srgbClr val="000000"/>
                </a:outerShdw>
              </a:effectLst>
              <a:cs typeface="Arial" charset="0"/>
            </a:endParaRPr>
          </a:p>
        </p:txBody>
      </p:sp>
      <p:sp>
        <p:nvSpPr>
          <p:cNvPr id="68623" name="Title 4"/>
          <p:cNvSpPr txBox="1">
            <a:spLocks/>
          </p:cNvSpPr>
          <p:nvPr/>
        </p:nvSpPr>
        <p:spPr bwMode="auto">
          <a:xfrm>
            <a:off x="457200" y="274638"/>
            <a:ext cx="8229600" cy="1143000"/>
          </a:xfrm>
          <a:prstGeom prst="rect">
            <a:avLst/>
          </a:prstGeom>
          <a:noFill/>
          <a:ln w="9525">
            <a:noFill/>
            <a:miter lim="800000"/>
            <a:headEnd/>
            <a:tailEnd/>
          </a:ln>
        </p:spPr>
        <p:txBody>
          <a:bodyPr/>
          <a:lstStyle/>
          <a:p>
            <a:pPr algn="ctr"/>
            <a:r>
              <a:rPr lang="en-US" altLang="ja-JP" sz="4400">
                <a:cs typeface="Arial" charset="0"/>
              </a:rPr>
              <a:t>Human rights instruments</a:t>
            </a:r>
            <a:endParaRPr lang="ja-JP" altLang="en-US" sz="4400">
              <a:cs typeface="Arial" charset="0"/>
            </a:endParaRPr>
          </a:p>
        </p:txBody>
      </p:sp>
      <p:sp>
        <p:nvSpPr>
          <p:cNvPr id="17" name="Text Box 16"/>
          <p:cNvSpPr txBox="1">
            <a:spLocks noChangeArrowheads="1"/>
          </p:cNvSpPr>
          <p:nvPr/>
        </p:nvSpPr>
        <p:spPr bwMode="auto">
          <a:xfrm>
            <a:off x="6011863" y="4221163"/>
            <a:ext cx="1223962" cy="641350"/>
          </a:xfrm>
          <a:prstGeom prst="rect">
            <a:avLst/>
          </a:prstGeom>
          <a:solidFill>
            <a:srgbClr val="00007A"/>
          </a:solidFill>
          <a:ln w="9525" algn="ctr">
            <a:noFill/>
            <a:miter lim="800000"/>
            <a:headEnd/>
            <a:tailEnd/>
          </a:ln>
          <a:effectLst/>
        </p:spPr>
        <p:txBody>
          <a:bodyPr>
            <a:spAutoFit/>
          </a:bodyPr>
          <a:lstStyle/>
          <a:p>
            <a:pPr marL="342900" indent="-342900" algn="ctr">
              <a:defRPr/>
            </a:pPr>
            <a:endParaRPr lang="en-US" altLang="ja-JP" sz="800">
              <a:solidFill>
                <a:srgbClr val="FFFFFF"/>
              </a:solidFill>
              <a:effectLst>
                <a:outerShdw blurRad="38100" dist="38100" dir="2700000" algn="tl">
                  <a:srgbClr val="000000"/>
                </a:outerShdw>
              </a:effectLst>
              <a:cs typeface="Arial" charset="0"/>
            </a:endParaRPr>
          </a:p>
          <a:p>
            <a:pPr marL="342900" indent="-342900" algn="ctr">
              <a:defRPr/>
            </a:pPr>
            <a:r>
              <a:rPr lang="en-US" altLang="ja-JP" sz="2000" b="1">
                <a:solidFill>
                  <a:srgbClr val="FFFFFF"/>
                </a:solidFill>
                <a:cs typeface="Arial" charset="0"/>
              </a:rPr>
              <a:t>CPED</a:t>
            </a:r>
            <a:endParaRPr lang="en-US" altLang="ja-JP" sz="800" b="1">
              <a:solidFill>
                <a:srgbClr val="FFFFFF"/>
              </a:solidFill>
              <a:cs typeface="Arial" charset="0"/>
            </a:endParaRPr>
          </a:p>
          <a:p>
            <a:pPr marL="342900" indent="-342900" algn="ctr">
              <a:defRPr/>
            </a:pPr>
            <a:endParaRPr lang="en-US" altLang="ja-JP" sz="800">
              <a:solidFill>
                <a:srgbClr val="FFFFFF"/>
              </a:solidFill>
              <a:effectLst>
                <a:outerShdw blurRad="38100" dist="38100" dir="2700000" algn="tl">
                  <a:srgbClr val="000000"/>
                </a:outerShdw>
              </a:effectLst>
              <a:cs typeface="Arial" charset="0"/>
            </a:endParaRPr>
          </a:p>
        </p:txBody>
      </p:sp>
      <p:sp>
        <p:nvSpPr>
          <p:cNvPr id="21" name="Text Box 17"/>
          <p:cNvSpPr txBox="1">
            <a:spLocks noChangeArrowheads="1"/>
          </p:cNvSpPr>
          <p:nvPr/>
        </p:nvSpPr>
        <p:spPr bwMode="auto">
          <a:xfrm>
            <a:off x="1258888" y="4941888"/>
            <a:ext cx="2303462" cy="669925"/>
          </a:xfrm>
          <a:prstGeom prst="rect">
            <a:avLst/>
          </a:prstGeom>
          <a:solidFill>
            <a:srgbClr val="008000"/>
          </a:solidFill>
          <a:ln w="9525" algn="ctr">
            <a:noFill/>
            <a:miter lim="800000"/>
            <a:headEnd/>
            <a:tailEnd/>
          </a:ln>
          <a:effectLst/>
        </p:spPr>
        <p:txBody>
          <a:bodyPr>
            <a:spAutoFit/>
          </a:bodyPr>
          <a:lstStyle/>
          <a:p>
            <a:pPr algn="ctr">
              <a:defRPr/>
            </a:pPr>
            <a:endParaRPr lang="en-US" altLang="ja-JP" sz="500">
              <a:solidFill>
                <a:srgbClr val="FFFFFF"/>
              </a:solidFill>
              <a:effectLst>
                <a:outerShdw blurRad="38100" dist="38100" dir="2700000" algn="tl">
                  <a:srgbClr val="000000"/>
                </a:outerShdw>
              </a:effectLst>
              <a:cs typeface="Arial" charset="0"/>
            </a:endParaRPr>
          </a:p>
          <a:p>
            <a:pPr algn="ctr">
              <a:defRPr/>
            </a:pPr>
            <a:r>
              <a:rPr lang="en-US" altLang="ja-JP" sz="1400" b="1">
                <a:solidFill>
                  <a:srgbClr val="FFFFFF"/>
                </a:solidFill>
                <a:cs typeface="Arial" charset="0"/>
              </a:rPr>
              <a:t>Fundamental Labour Conventions</a:t>
            </a:r>
            <a:endParaRPr lang="en-US" altLang="ja-JP" sz="500" b="1">
              <a:solidFill>
                <a:srgbClr val="FFFFFF"/>
              </a:solidFill>
              <a:cs typeface="Arial" charset="0"/>
            </a:endParaRPr>
          </a:p>
          <a:p>
            <a:pPr algn="ctr">
              <a:defRPr/>
            </a:pPr>
            <a:endParaRPr lang="en-US" altLang="ja-JP" sz="500">
              <a:solidFill>
                <a:srgbClr val="FFFFFF"/>
              </a:solidFill>
              <a:effectLst>
                <a:outerShdw blurRad="38100" dist="38100" dir="2700000" algn="tl">
                  <a:srgbClr val="000000"/>
                </a:outerShdw>
              </a:effectLst>
              <a:cs typeface="Arial" charset="0"/>
            </a:endParaRPr>
          </a:p>
        </p:txBody>
      </p:sp>
      <p:sp>
        <p:nvSpPr>
          <p:cNvPr id="58387" name="22 Flecha arriba y abajo"/>
          <p:cNvSpPr>
            <a:spLocks noChangeArrowheads="1"/>
          </p:cNvSpPr>
          <p:nvPr/>
        </p:nvSpPr>
        <p:spPr bwMode="auto">
          <a:xfrm>
            <a:off x="7235825" y="1412875"/>
            <a:ext cx="1368425" cy="2376488"/>
          </a:xfrm>
          <a:prstGeom prst="upDownArrow">
            <a:avLst>
              <a:gd name="adj1" fmla="val 50000"/>
              <a:gd name="adj2" fmla="val 49993"/>
            </a:avLst>
          </a:prstGeom>
          <a:solidFill>
            <a:srgbClr val="4914DE"/>
          </a:solidFill>
          <a:ln w="9525" algn="ctr">
            <a:solidFill>
              <a:schemeClr val="tx1"/>
            </a:solidFill>
            <a:round/>
            <a:headEnd/>
            <a:tailEnd/>
          </a:ln>
        </p:spPr>
        <p:txBody>
          <a:bodyPr/>
          <a:lstStyle/>
          <a:p>
            <a:r>
              <a:rPr lang="es-MX">
                <a:cs typeface="Arial" charset="0"/>
              </a:rPr>
              <a:t> </a:t>
            </a:r>
          </a:p>
          <a:p>
            <a:endParaRPr lang="es-MX">
              <a:cs typeface="Arial" charset="0"/>
            </a:endParaRPr>
          </a:p>
          <a:p>
            <a:r>
              <a:rPr lang="es-MX" b="1">
                <a:solidFill>
                  <a:schemeClr val="bg1"/>
                </a:solidFill>
                <a:cs typeface="Arial" charset="0"/>
              </a:rPr>
              <a:t>OPs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94949"/>
                                        </p:tgtEl>
                                        <p:attrNameLst>
                                          <p:attrName>style.visibility</p:attrName>
                                        </p:attrNameLst>
                                      </p:cBhvr>
                                      <p:to>
                                        <p:strVal val="visible"/>
                                      </p:to>
                                    </p:set>
                                    <p:animEffect transition="in" filter="box(in)">
                                      <p:cBhvr>
                                        <p:cTn id="7" dur="500"/>
                                        <p:tgtEl>
                                          <p:spTgt spid="59494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94955"/>
                                        </p:tgtEl>
                                        <p:attrNameLst>
                                          <p:attrName>style.visibility</p:attrName>
                                        </p:attrNameLst>
                                      </p:cBhvr>
                                      <p:to>
                                        <p:strVal val="visible"/>
                                      </p:to>
                                    </p:set>
                                    <p:animEffect transition="in" filter="box(in)">
                                      <p:cBhvr>
                                        <p:cTn id="12" dur="500"/>
                                        <p:tgtEl>
                                          <p:spTgt spid="594955"/>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594952"/>
                                        </p:tgtEl>
                                        <p:attrNameLst>
                                          <p:attrName>style.visibility</p:attrName>
                                        </p:attrNameLst>
                                      </p:cBhvr>
                                      <p:to>
                                        <p:strVal val="visible"/>
                                      </p:to>
                                    </p:set>
                                    <p:animEffect transition="in" filter="box(in)">
                                      <p:cBhvr>
                                        <p:cTn id="15" dur="500"/>
                                        <p:tgtEl>
                                          <p:spTgt spid="594952"/>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594950"/>
                                        </p:tgtEl>
                                        <p:attrNameLst>
                                          <p:attrName>style.visibility</p:attrName>
                                        </p:attrNameLst>
                                      </p:cBhvr>
                                      <p:to>
                                        <p:strVal val="visible"/>
                                      </p:to>
                                    </p:set>
                                    <p:animEffect transition="in" filter="box(in)">
                                      <p:cBhvr>
                                        <p:cTn id="18" dur="500"/>
                                        <p:tgtEl>
                                          <p:spTgt spid="594950"/>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594951"/>
                                        </p:tgtEl>
                                        <p:attrNameLst>
                                          <p:attrName>style.visibility</p:attrName>
                                        </p:attrNameLst>
                                      </p:cBhvr>
                                      <p:to>
                                        <p:strVal val="visible"/>
                                      </p:to>
                                    </p:set>
                                    <p:animEffect transition="in" filter="box(in)">
                                      <p:cBhvr>
                                        <p:cTn id="21" dur="500"/>
                                        <p:tgtEl>
                                          <p:spTgt spid="594951"/>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594953"/>
                                        </p:tgtEl>
                                        <p:attrNameLst>
                                          <p:attrName>style.visibility</p:attrName>
                                        </p:attrNameLst>
                                      </p:cBhvr>
                                      <p:to>
                                        <p:strVal val="visible"/>
                                      </p:to>
                                    </p:set>
                                    <p:animEffect transition="in" filter="box(in)">
                                      <p:cBhvr>
                                        <p:cTn id="24" dur="500"/>
                                        <p:tgtEl>
                                          <p:spTgt spid="594953"/>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594954"/>
                                        </p:tgtEl>
                                        <p:attrNameLst>
                                          <p:attrName>style.visibility</p:attrName>
                                        </p:attrNameLst>
                                      </p:cBhvr>
                                      <p:to>
                                        <p:strVal val="visible"/>
                                      </p:to>
                                    </p:set>
                                    <p:animEffect transition="in" filter="box(in)">
                                      <p:cBhvr>
                                        <p:cTn id="27" dur="500"/>
                                        <p:tgtEl>
                                          <p:spTgt spid="594954"/>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594960"/>
                                        </p:tgtEl>
                                        <p:attrNameLst>
                                          <p:attrName>style.visibility</p:attrName>
                                        </p:attrNameLst>
                                      </p:cBhvr>
                                      <p:to>
                                        <p:strVal val="visible"/>
                                      </p:to>
                                    </p:set>
                                    <p:animEffect transition="in" filter="box(in)">
                                      <p:cBhvr>
                                        <p:cTn id="30" dur="500"/>
                                        <p:tgtEl>
                                          <p:spTgt spid="594960"/>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box(in)">
                                      <p:cBhvr>
                                        <p:cTn id="33" dur="500"/>
                                        <p:tgtEl>
                                          <p:spTgt spid="18"/>
                                        </p:tgtEl>
                                      </p:cBhvr>
                                    </p:animEffect>
                                  </p:childTnLst>
                                </p:cTn>
                              </p:par>
                              <p:par>
                                <p:cTn id="34" presetID="4" presetClass="entr" presetSubtype="16"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box(in)">
                                      <p:cBhvr>
                                        <p:cTn id="36" dur="500"/>
                                        <p:tgtEl>
                                          <p:spTgt spid="17"/>
                                        </p:tgtEl>
                                      </p:cBhvr>
                                    </p:animEffect>
                                  </p:childTnLst>
                                </p:cTn>
                              </p:par>
                              <p:par>
                                <p:cTn id="37" presetID="1" presetClass="entr" presetSubtype="0" fill="hold" grpId="0" nodeType="withEffect">
                                  <p:stCondLst>
                                    <p:cond delay="0"/>
                                  </p:stCondLst>
                                  <p:childTnLst>
                                    <p:set>
                                      <p:cBhvr>
                                        <p:cTn id="38" dur="1" fill="hold">
                                          <p:stCondLst>
                                            <p:cond delay="0"/>
                                          </p:stCondLst>
                                        </p:cTn>
                                        <p:tgtEl>
                                          <p:spTgt spid="5838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box(in)">
                                      <p:cBhvr>
                                        <p:cTn id="43" dur="500"/>
                                        <p:tgtEl>
                                          <p:spTgt spid="21"/>
                                        </p:tgtEl>
                                      </p:cBhvr>
                                    </p:animEffect>
                                  </p:childTnLst>
                                </p:cTn>
                              </p:par>
                              <p:par>
                                <p:cTn id="44" presetID="4" presetClass="entr" presetSubtype="16" fill="hold" grpId="0" nodeType="withEffect">
                                  <p:stCondLst>
                                    <p:cond delay="0"/>
                                  </p:stCondLst>
                                  <p:childTnLst>
                                    <p:set>
                                      <p:cBhvr>
                                        <p:cTn id="45" dur="1" fill="hold">
                                          <p:stCondLst>
                                            <p:cond delay="0"/>
                                          </p:stCondLst>
                                        </p:cTn>
                                        <p:tgtEl>
                                          <p:spTgt spid="594961"/>
                                        </p:tgtEl>
                                        <p:attrNameLst>
                                          <p:attrName>style.visibility</p:attrName>
                                        </p:attrNameLst>
                                      </p:cBhvr>
                                      <p:to>
                                        <p:strVal val="visible"/>
                                      </p:to>
                                    </p:set>
                                    <p:animEffect transition="in" filter="box(in)">
                                      <p:cBhvr>
                                        <p:cTn id="46" dur="500"/>
                                        <p:tgtEl>
                                          <p:spTgt spid="594961"/>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grpId="0" nodeType="clickEffect">
                                  <p:stCondLst>
                                    <p:cond delay="0"/>
                                  </p:stCondLst>
                                  <p:childTnLst>
                                    <p:set>
                                      <p:cBhvr>
                                        <p:cTn id="50" dur="1" fill="hold">
                                          <p:stCondLst>
                                            <p:cond delay="0"/>
                                          </p:stCondLst>
                                        </p:cTn>
                                        <p:tgtEl>
                                          <p:spTgt spid="594962"/>
                                        </p:tgtEl>
                                        <p:attrNameLst>
                                          <p:attrName>style.visibility</p:attrName>
                                        </p:attrNameLst>
                                      </p:cBhvr>
                                      <p:to>
                                        <p:strVal val="visible"/>
                                      </p:to>
                                    </p:set>
                                    <p:animEffect transition="in" filter="box(in)">
                                      <p:cBhvr>
                                        <p:cTn id="51" dur="500"/>
                                        <p:tgtEl>
                                          <p:spTgt spid="594962"/>
                                        </p:tgtEl>
                                      </p:cBhvr>
                                    </p:animEffect>
                                  </p:childTnLst>
                                </p:cTn>
                              </p:par>
                            </p:childTnLst>
                          </p:cTn>
                        </p:par>
                      </p:childTnLst>
                    </p:cTn>
                  </p:par>
                  <p:par>
                    <p:cTn id="52" fill="hold">
                      <p:stCondLst>
                        <p:cond delay="indefinite"/>
                      </p:stCondLst>
                      <p:childTnLst>
                        <p:par>
                          <p:cTn id="53" fill="hold">
                            <p:stCondLst>
                              <p:cond delay="0"/>
                            </p:stCondLst>
                            <p:childTnLst>
                              <p:par>
                                <p:cTn id="54" presetID="3" presetClass="entr" presetSubtype="10" fill="hold" grpId="0" nodeType="click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blinds(horizontal)">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4949" grpId="0"/>
      <p:bldP spid="594950" grpId="0" animBg="1"/>
      <p:bldP spid="594951" grpId="0" animBg="1"/>
      <p:bldP spid="594952" grpId="0" animBg="1"/>
      <p:bldP spid="594953" grpId="0" animBg="1"/>
      <p:bldP spid="594954" grpId="0" animBg="1"/>
      <p:bldP spid="594955" grpId="0" animBg="1"/>
      <p:bldP spid="22" grpId="0" animBg="1"/>
      <p:bldP spid="594960" grpId="0" animBg="1"/>
      <p:bldP spid="594961" grpId="0" animBg="1"/>
      <p:bldP spid="594962" grpId="0" animBg="1"/>
      <p:bldP spid="18" grpId="0" animBg="1"/>
      <p:bldP spid="17" grpId="0" animBg="1"/>
      <p:bldP spid="21" grpId="0" animBg="1"/>
      <p:bldP spid="58387"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0657" name="Title 3"/>
          <p:cNvSpPr>
            <a:spLocks noGrp="1"/>
          </p:cNvSpPr>
          <p:nvPr>
            <p:ph type="title" idx="4294967295"/>
          </p:nvPr>
        </p:nvSpPr>
        <p:spPr>
          <a:xfrm>
            <a:off x="1403350" y="274638"/>
            <a:ext cx="7283450" cy="1143000"/>
          </a:xfrm>
        </p:spPr>
        <p:txBody>
          <a:bodyPr/>
          <a:lstStyle/>
          <a:p>
            <a:pPr eaLnBrk="1" hangingPunct="1"/>
            <a:r>
              <a:rPr kumimoji="1" lang="en-US" altLang="ja-JP" sz="4000" smtClean="0">
                <a:cs typeface="ＭＳ Ｐゴシック"/>
              </a:rPr>
              <a:t>International human rights mechanism</a:t>
            </a:r>
            <a:endParaRPr kumimoji="1" lang="ja-JP" altLang="en-US" sz="4000" smtClean="0">
              <a:cs typeface="ＭＳ Ｐゴシック"/>
            </a:endParaRPr>
          </a:p>
        </p:txBody>
      </p:sp>
      <p:graphicFrame>
        <p:nvGraphicFramePr>
          <p:cNvPr id="12" name="SmartArt Placeholder 11"/>
          <p:cNvGraphicFramePr>
            <a:graphicFrameLocks noGrp="1"/>
          </p:cNvGraphicFramePr>
          <p:nvPr>
            <p:ph idx="4294967295"/>
          </p:nvPr>
        </p:nvGraphicFramePr>
        <p:xfrm>
          <a:off x="500034" y="1500174"/>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2509" name="Group 45"/>
          <p:cNvGraphicFramePr>
            <a:graphicFrameLocks noGrp="1"/>
          </p:cNvGraphicFramePr>
          <p:nvPr>
            <p:ph idx="4294967295"/>
          </p:nvPr>
        </p:nvGraphicFramePr>
        <p:xfrm>
          <a:off x="1403350" y="765175"/>
          <a:ext cx="7567613" cy="5802313"/>
        </p:xfrm>
        <a:graphic>
          <a:graphicData uri="http://schemas.openxmlformats.org/drawingml/2006/table">
            <a:tbl>
              <a:tblPr/>
              <a:tblGrid>
                <a:gridCol w="1281113"/>
                <a:gridCol w="2498725"/>
                <a:gridCol w="1409700"/>
                <a:gridCol w="1141412"/>
                <a:gridCol w="1236663"/>
              </a:tblGrid>
              <a:tr h="504825">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800" b="1" i="0" u="none" strike="noStrike" cap="none" normalizeH="0" baseline="0" smtClean="0">
                          <a:ln>
                            <a:noFill/>
                          </a:ln>
                          <a:solidFill>
                            <a:schemeClr val="tx1"/>
                          </a:solidFill>
                          <a:effectLst/>
                          <a:latin typeface="Calibri" pitchFamily="34" charset="0"/>
                          <a:cs typeface="Arial" charset="0"/>
                        </a:rPr>
                        <a:t>Origin</a:t>
                      </a:r>
                      <a:endParaRPr kumimoji="0" lang="en-US" sz="1800" b="1" i="0" u="none" strike="noStrike" cap="none" normalizeH="0" baseline="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800" b="1" i="0" u="none" strike="noStrike" cap="none" normalizeH="0" baseline="0" smtClean="0">
                          <a:ln>
                            <a:noFill/>
                          </a:ln>
                          <a:solidFill>
                            <a:schemeClr val="tx1"/>
                          </a:solidFill>
                          <a:effectLst/>
                          <a:latin typeface="Calibri" pitchFamily="34" charset="0"/>
                          <a:cs typeface="Arial" charset="0"/>
                        </a:rPr>
                        <a:t>Mechanism</a:t>
                      </a:r>
                      <a:endParaRPr kumimoji="0" lang="en-US" sz="1800" b="1"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800" b="1" i="0" u="none" strike="noStrike" cap="none" normalizeH="0" baseline="0" smtClean="0">
                          <a:ln>
                            <a:noFill/>
                          </a:ln>
                          <a:solidFill>
                            <a:schemeClr val="tx1"/>
                          </a:solidFill>
                          <a:effectLst/>
                          <a:latin typeface="Calibri" pitchFamily="34" charset="0"/>
                          <a:cs typeface="Arial" charset="0"/>
                        </a:rPr>
                        <a:t>Composition</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en-US" sz="1800" b="1"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1800" b="1" i="0" u="none" strike="noStrike" cap="none" normalizeH="0" baseline="0" smtClean="0">
                          <a:ln>
                            <a:noFill/>
                          </a:ln>
                          <a:solidFill>
                            <a:schemeClr val="tx1"/>
                          </a:solidFill>
                          <a:effectLst/>
                          <a:latin typeface="Calibri" pitchFamily="34" charset="0"/>
                          <a:cs typeface="Arial" charset="0"/>
                        </a:rPr>
                        <a:t>Coverage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800" b="1" i="0" u="none" strike="noStrike" cap="none" normalizeH="0" baseline="0" smtClean="0">
                          <a:ln>
                            <a:noFill/>
                          </a:ln>
                          <a:solidFill>
                            <a:schemeClr val="tx1"/>
                          </a:solidFill>
                          <a:effectLst/>
                          <a:latin typeface="Calibri" pitchFamily="34" charset="0"/>
                          <a:cs typeface="Arial" charset="0"/>
                        </a:rPr>
                        <a:t>Periodicity</a:t>
                      </a:r>
                      <a:endParaRPr kumimoji="0" lang="en-US" sz="1800" b="1"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7563">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Treaties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2000" b="1" i="0" u="none" strike="noStrike" cap="none" normalizeH="0" baseline="0" smtClean="0">
                          <a:ln>
                            <a:noFill/>
                          </a:ln>
                          <a:solidFill>
                            <a:schemeClr val="tx1"/>
                          </a:solidFill>
                          <a:effectLst/>
                          <a:latin typeface="Calibri" pitchFamily="34" charset="0"/>
                          <a:cs typeface="Arial" charset="0"/>
                        </a:rPr>
                        <a:t>Treaty Bodies</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(Committees)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Experts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States Parties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4 Years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6775">
                <a:tc rowSpan="2">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Charter</a:t>
                      </a:r>
                      <a:endParaRPr kumimoji="0" lang="en-US" sz="1600" b="0" i="0" u="none" strike="noStrike" cap="none" normalizeH="0" baseline="0" smtClean="0">
                        <a:ln>
                          <a:noFill/>
                        </a:ln>
                        <a:solidFill>
                          <a:schemeClr val="tx1"/>
                        </a:solidFill>
                        <a:effectLst/>
                        <a:latin typeface="Calibri" pitchFamily="34" charset="0"/>
                        <a:cs typeface="Arial"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HRC</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2000" b="1" i="0" u="none" strike="noStrike" cap="none" normalizeH="0" baseline="0" smtClean="0">
                          <a:ln>
                            <a:noFill/>
                          </a:ln>
                          <a:solidFill>
                            <a:schemeClr val="tx1"/>
                          </a:solidFill>
                          <a:effectLst/>
                          <a:latin typeface="Calibri" pitchFamily="34" charset="0"/>
                          <a:cs typeface="Arial" charset="0"/>
                        </a:rPr>
                        <a:t>Special procedures</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(Special Rapporteurs, Working Groups...)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Experts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Universal</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fr-FR"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0738">
                <a:tc v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2000" b="1" i="0" u="none" strike="noStrike" cap="none" normalizeH="0" baseline="0" smtClean="0">
                          <a:ln>
                            <a:noFill/>
                          </a:ln>
                          <a:solidFill>
                            <a:schemeClr val="tx1"/>
                          </a:solidFill>
                          <a:effectLst/>
                          <a:latin typeface="Calibri" pitchFamily="34" charset="0"/>
                          <a:cs typeface="Arial" charset="0"/>
                        </a:rPr>
                        <a:t>Universal Periodic Review</a:t>
                      </a:r>
                      <a:endParaRPr kumimoji="0" lang="en-US" sz="2000" b="1"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500" b="0" i="0" u="none" strike="noStrike" cap="none" normalizeH="0" baseline="0" smtClean="0">
                          <a:ln>
                            <a:noFill/>
                          </a:ln>
                          <a:solidFill>
                            <a:schemeClr val="tx1"/>
                          </a:solidFill>
                          <a:effectLst/>
                          <a:latin typeface="Calibri" pitchFamily="34" charset="0"/>
                          <a:cs typeface="Arial" charset="0"/>
                        </a:rPr>
                        <a:t>State representatives</a:t>
                      </a:r>
                      <a:endParaRPr kumimoji="0" lang="en-US" sz="15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Universal</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4 Years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82663">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Fundamental Labour Conventions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1" i="0" u="none" strike="noStrike" cap="none" normalizeH="0" baseline="0" smtClean="0">
                          <a:ln>
                            <a:noFill/>
                          </a:ln>
                          <a:solidFill>
                            <a:schemeClr val="tx1"/>
                          </a:solidFill>
                          <a:effectLst/>
                          <a:latin typeface="Calibri" pitchFamily="34" charset="0"/>
                          <a:cs typeface="Arial" charset="0"/>
                        </a:rPr>
                        <a:t>ILO Committee of Experts on Application of Conv and Recom</a:t>
                      </a:r>
                      <a:endParaRPr kumimoji="0" lang="en-US" sz="1600" b="1"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Experts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States Parties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2 Years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14438">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Other universal instruments of specialized agencies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1" i="0" u="none" strike="noStrike" cap="none" normalizeH="0" baseline="0" smtClean="0">
                          <a:ln>
                            <a:noFill/>
                          </a:ln>
                          <a:solidFill>
                            <a:schemeClr val="tx1"/>
                          </a:solidFill>
                          <a:effectLst/>
                          <a:latin typeface="Calibri" pitchFamily="34" charset="0"/>
                          <a:cs typeface="Arial" charset="0"/>
                        </a:rPr>
                        <a:t>E.g., UNESCO Committee on Conv and Recomm/Ex Board/General Conference</a:t>
                      </a:r>
                      <a:endParaRPr kumimoji="0" lang="en-US" sz="1600" b="1"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500" b="0" i="0" u="none" strike="noStrike" cap="none" normalizeH="0" baseline="0" smtClean="0">
                          <a:ln>
                            <a:noFill/>
                          </a:ln>
                          <a:solidFill>
                            <a:schemeClr val="tx1"/>
                          </a:solidFill>
                          <a:effectLst/>
                          <a:latin typeface="Calibri" pitchFamily="34" charset="0"/>
                          <a:cs typeface="Arial" charset="0"/>
                        </a:rPr>
                        <a:t>State representatives</a:t>
                      </a:r>
                      <a:endParaRPr kumimoji="0" lang="en-US" sz="15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States Parties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4 Years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4545" name="Group 33"/>
          <p:cNvGraphicFramePr>
            <a:graphicFrameLocks noGrp="1"/>
          </p:cNvGraphicFramePr>
          <p:nvPr>
            <p:ph idx="4294967295"/>
          </p:nvPr>
        </p:nvGraphicFramePr>
        <p:xfrm>
          <a:off x="1476375" y="1268413"/>
          <a:ext cx="6981825" cy="5546725"/>
        </p:xfrm>
        <a:graphic>
          <a:graphicData uri="http://schemas.openxmlformats.org/drawingml/2006/table">
            <a:tbl>
              <a:tblPr/>
              <a:tblGrid>
                <a:gridCol w="2146300"/>
                <a:gridCol w="2508250"/>
                <a:gridCol w="2327275"/>
              </a:tblGrid>
              <a:tr h="974725">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800" b="1" i="0" u="none" strike="noStrike" cap="none" normalizeH="0" baseline="0" dirty="0" smtClean="0">
                          <a:ln>
                            <a:noFill/>
                          </a:ln>
                          <a:solidFill>
                            <a:schemeClr val="tx1"/>
                          </a:solidFill>
                          <a:effectLst/>
                          <a:latin typeface="Calibri" pitchFamily="34" charset="0"/>
                          <a:cs typeface="Arial" charset="0"/>
                        </a:rPr>
                        <a:t>Mechanism</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800" b="1" i="0" u="none" strike="noStrike" cap="none" normalizeH="0" baseline="0" smtClean="0">
                          <a:ln>
                            <a:noFill/>
                          </a:ln>
                          <a:solidFill>
                            <a:schemeClr val="tx1"/>
                          </a:solidFill>
                          <a:effectLst/>
                          <a:latin typeface="Calibri" pitchFamily="34" charset="0"/>
                          <a:cs typeface="Arial" charset="0"/>
                        </a:rPr>
                        <a:t>Issue country Recommendations</a:t>
                      </a:r>
                      <a:endParaRPr kumimoji="0" lang="en-US" sz="1800" b="1"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800" b="1" i="0" u="none" strike="noStrike" cap="none" normalizeH="0" baseline="0" smtClean="0">
                          <a:ln>
                            <a:noFill/>
                          </a:ln>
                          <a:solidFill>
                            <a:schemeClr val="tx1"/>
                          </a:solidFill>
                          <a:effectLst/>
                          <a:latin typeface="Calibri" pitchFamily="34" charset="0"/>
                          <a:cs typeface="Arial" charset="0"/>
                        </a:rPr>
                        <a:t>Further define the </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800" b="1" i="0" u="none" strike="noStrike" cap="none" normalizeH="0" baseline="0" smtClean="0">
                          <a:ln>
                            <a:noFill/>
                          </a:ln>
                          <a:solidFill>
                            <a:schemeClr val="tx1"/>
                          </a:solidFill>
                          <a:effectLst/>
                          <a:latin typeface="Calibri" pitchFamily="34" charset="0"/>
                          <a:cs typeface="Arial" charset="0"/>
                        </a:rPr>
                        <a:t>content of standards</a:t>
                      </a:r>
                      <a:endParaRPr kumimoji="0" lang="en-US" sz="1800" b="1"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5013">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1" i="0" u="none" strike="noStrike" cap="none" normalizeH="0" baseline="0" smtClean="0">
                          <a:ln>
                            <a:noFill/>
                          </a:ln>
                          <a:solidFill>
                            <a:schemeClr val="tx1"/>
                          </a:solidFill>
                          <a:effectLst/>
                          <a:latin typeface="Calibri" pitchFamily="34" charset="0"/>
                          <a:cs typeface="Arial" charset="0"/>
                        </a:rPr>
                        <a:t>Treaty Bodies</a:t>
                      </a:r>
                      <a:endParaRPr kumimoji="0" lang="en-US" sz="1600" b="1" i="0" u="none" strike="noStrike" cap="none" normalizeH="0" baseline="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Concluding observations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General comments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6450">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1" i="0" u="none" strike="noStrike" cap="none" normalizeH="0" baseline="0" smtClean="0">
                          <a:ln>
                            <a:noFill/>
                          </a:ln>
                          <a:solidFill>
                            <a:schemeClr val="tx1"/>
                          </a:solidFill>
                          <a:effectLst/>
                          <a:latin typeface="Calibri" pitchFamily="34" charset="0"/>
                          <a:cs typeface="Arial" charset="0"/>
                        </a:rPr>
                        <a:t>Special Procedures</a:t>
                      </a:r>
                      <a:endParaRPr kumimoji="0" lang="en-US" sz="1600" b="1" i="0" u="none" strike="noStrike" cap="none" normalizeH="0" baseline="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Mission reports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dirty="0" smtClean="0">
                          <a:ln>
                            <a:noFill/>
                          </a:ln>
                          <a:solidFill>
                            <a:schemeClr val="tx1"/>
                          </a:solidFill>
                          <a:effectLst/>
                          <a:latin typeface="Calibri" pitchFamily="34" charset="0"/>
                          <a:cs typeface="Arial" charset="0"/>
                        </a:rPr>
                        <a:t>Thematic  reports</a:t>
                      </a:r>
                      <a:endParaRPr kumimoji="0" lang="en-US" sz="16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3275">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1" i="0" u="none" strike="noStrike" cap="none" normalizeH="0" baseline="0" smtClean="0">
                          <a:ln>
                            <a:noFill/>
                          </a:ln>
                          <a:solidFill>
                            <a:schemeClr val="tx1"/>
                          </a:solidFill>
                          <a:effectLst/>
                          <a:latin typeface="Calibri" pitchFamily="34" charset="0"/>
                          <a:cs typeface="Arial" charset="0"/>
                        </a:rPr>
                        <a:t>Universal Periodic Review</a:t>
                      </a:r>
                      <a:endParaRPr kumimoji="0" lang="en-US" sz="1600" b="1" i="0" u="none" strike="noStrike" cap="none" normalizeH="0" baseline="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UPR recommendations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7888">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1" i="0" u="none" strike="noStrike" cap="none" normalizeH="0" baseline="0" smtClean="0">
                          <a:ln>
                            <a:noFill/>
                          </a:ln>
                          <a:solidFill>
                            <a:schemeClr val="tx1"/>
                          </a:solidFill>
                          <a:effectLst/>
                          <a:latin typeface="Calibri" pitchFamily="34" charset="0"/>
                          <a:cs typeface="Arial" charset="0"/>
                        </a:rPr>
                        <a:t>ILO Committees</a:t>
                      </a:r>
                      <a:endParaRPr kumimoji="0" lang="en-US" sz="1600" b="1" i="0" u="none" strike="noStrike" cap="none" normalizeH="0" baseline="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Observations and direct requests/Conclusions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General observations/ and general surveys/digest of decisions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60463">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400" b="0" i="0" u="none" strike="noStrike" cap="none" normalizeH="0" baseline="0" smtClean="0">
                          <a:ln>
                            <a:noFill/>
                          </a:ln>
                          <a:solidFill>
                            <a:schemeClr val="tx1"/>
                          </a:solidFill>
                          <a:effectLst/>
                          <a:latin typeface="Calibri" pitchFamily="34" charset="0"/>
                          <a:cs typeface="Arial" charset="0"/>
                        </a:rPr>
                        <a:t>Other mechanisms under specialized agencies (e.g. </a:t>
                      </a:r>
                      <a:r>
                        <a:rPr kumimoji="0" lang="pt-BR" sz="1400" b="1" i="0" u="none" strike="noStrike" cap="none" normalizeH="0" baseline="0" smtClean="0">
                          <a:ln>
                            <a:noFill/>
                          </a:ln>
                          <a:solidFill>
                            <a:schemeClr val="tx1"/>
                          </a:solidFill>
                          <a:effectLst/>
                          <a:latin typeface="Calibri" pitchFamily="34" charset="0"/>
                          <a:cs typeface="Arial" charset="0"/>
                        </a:rPr>
                        <a:t>UNESCO Committee on Conventions and Recommendations</a:t>
                      </a:r>
                      <a:endParaRPr kumimoji="0" lang="en-US" sz="1400" b="1" i="0" u="none" strike="noStrike" cap="none" normalizeH="0" baseline="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Reports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a:t>
                      </a:r>
                      <a:endParaRPr kumimoji="0" lang="fr-FR"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4783" name="AutoShape 32"/>
          <p:cNvSpPr>
            <a:spLocks noChangeArrowheads="1"/>
          </p:cNvSpPr>
          <p:nvPr/>
        </p:nvSpPr>
        <p:spPr bwMode="auto">
          <a:xfrm>
            <a:off x="2843213" y="404813"/>
            <a:ext cx="5616575" cy="609600"/>
          </a:xfrm>
          <a:prstGeom prst="flowChartProcess">
            <a:avLst/>
          </a:prstGeom>
          <a:solidFill>
            <a:schemeClr val="accent1"/>
          </a:solidFill>
          <a:ln w="9525">
            <a:solidFill>
              <a:schemeClr val="tx1"/>
            </a:solidFill>
            <a:miter lim="800000"/>
            <a:headEnd/>
            <a:tailEnd/>
          </a:ln>
        </p:spPr>
        <p:txBody>
          <a:bodyPr wrap="none" anchor="ctr"/>
          <a:lstStyle/>
          <a:p>
            <a:pPr algn="ctr"/>
            <a:r>
              <a:rPr lang="pt-BR" sz="2000" b="1">
                <a:cs typeface="Arial" charset="0"/>
              </a:rPr>
              <a:t>Main Functions</a:t>
            </a:r>
            <a:endParaRPr lang="en-US" sz="2000" b="1">
              <a:cs typeface="Arial"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Grp="1" noChangeArrowheads="1"/>
          </p:cNvSpPr>
          <p:nvPr>
            <p:ph type="body" sz="half" idx="4294967295"/>
          </p:nvPr>
        </p:nvSpPr>
        <p:spPr>
          <a:xfrm>
            <a:off x="714375" y="1785938"/>
            <a:ext cx="3810000" cy="4114800"/>
          </a:xfrm>
        </p:spPr>
        <p:txBody>
          <a:bodyPr/>
          <a:lstStyle/>
          <a:p>
            <a:pPr eaLnBrk="1" hangingPunct="1">
              <a:buFont typeface="Arial" charset="0"/>
              <a:buNone/>
            </a:pPr>
            <a:r>
              <a:rPr lang="en-US" altLang="ja-JP" sz="2800" smtClean="0">
                <a:cs typeface="ＭＳ Ｐゴシック"/>
              </a:rPr>
              <a:t>...</a:t>
            </a:r>
            <a:r>
              <a:rPr lang="en-US" altLang="ja-JP" sz="2800" i="1" smtClean="0">
                <a:cs typeface="ＭＳ Ｐゴシック"/>
              </a:rPr>
              <a:t>To achieve international cooperation…in promoting and encouraging respect for human rights and for fundamental freedoms</a:t>
            </a:r>
            <a:r>
              <a:rPr lang="en-US" altLang="ja-JP" sz="2800" smtClean="0">
                <a:cs typeface="ＭＳ Ｐゴシック"/>
              </a:rPr>
              <a:t>…</a:t>
            </a:r>
          </a:p>
          <a:p>
            <a:pPr eaLnBrk="1" hangingPunct="1">
              <a:buFont typeface="Arial" charset="0"/>
              <a:buNone/>
            </a:pPr>
            <a:r>
              <a:rPr lang="en-US" altLang="ja-JP" sz="2800" smtClean="0">
                <a:cs typeface="ＭＳ Ｐゴシック"/>
              </a:rPr>
              <a:t>     --UN Charter, art. 1 </a:t>
            </a:r>
          </a:p>
        </p:txBody>
      </p:sp>
      <p:graphicFrame>
        <p:nvGraphicFramePr>
          <p:cNvPr id="21518" name="Object 14"/>
          <p:cNvGraphicFramePr>
            <a:graphicFrameLocks noGrp="1" noChangeAspect="1"/>
          </p:cNvGraphicFramePr>
          <p:nvPr>
            <p:ph type="clipArt" sz="half" idx="4294967295"/>
          </p:nvPr>
        </p:nvGraphicFramePr>
        <p:xfrm>
          <a:off x="4643438" y="2000250"/>
          <a:ext cx="3952875" cy="3214688"/>
        </p:xfrm>
        <a:graphic>
          <a:graphicData uri="http://schemas.openxmlformats.org/presentationml/2006/ole">
            <p:oleObj spid="_x0000_s21518" name="Clip" r:id="rId4" imgW="3040063" imgH="1881188" progId="">
              <p:embed/>
            </p:oleObj>
          </a:graphicData>
        </a:graphic>
      </p:graphicFrame>
      <p:sp>
        <p:nvSpPr>
          <p:cNvPr id="21520" name="Title 9"/>
          <p:cNvSpPr>
            <a:spLocks noGrp="1"/>
          </p:cNvSpPr>
          <p:nvPr>
            <p:ph type="title" idx="4294967295"/>
          </p:nvPr>
        </p:nvSpPr>
        <p:spPr/>
        <p:txBody>
          <a:bodyPr/>
          <a:lstStyle/>
          <a:p>
            <a:pPr eaLnBrk="1" hangingPunct="1"/>
            <a:r>
              <a:rPr kumimoji="1" lang="en-US" altLang="ja-JP" smtClean="0">
                <a:cs typeface="ＭＳ Ｐゴシック"/>
              </a:rPr>
              <a:t>Human rights in the UN</a:t>
            </a:r>
            <a:endParaRPr kumimoji="1" lang="ja-JP" altLang="en-US" smtClean="0">
              <a:cs typeface="ＭＳ Ｐゴシック"/>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2000"/>
                                        <p:tgtEl>
                                          <p:spTgt spid="102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27">
                                            <p:txEl>
                                              <p:pRg st="1" end="1"/>
                                            </p:txEl>
                                          </p:spTgt>
                                        </p:tgtEl>
                                        <p:attrNameLst>
                                          <p:attrName>style.visibility</p:attrName>
                                        </p:attrNameLst>
                                      </p:cBhvr>
                                      <p:to>
                                        <p:strVal val="visible"/>
                                      </p:to>
                                    </p:set>
                                    <p:animEffect transition="in" filter="fade">
                                      <p:cBhvr>
                                        <p:cTn id="10" dur="2000"/>
                                        <p:tgtEl>
                                          <p:spTgt spid="102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ext Placeholder 2"/>
          <p:cNvSpPr>
            <a:spLocks noGrp="1"/>
          </p:cNvSpPr>
          <p:nvPr>
            <p:ph type="body" sz="half" idx="4294967295"/>
          </p:nvPr>
        </p:nvSpPr>
        <p:spPr>
          <a:xfrm>
            <a:off x="500063" y="1857375"/>
            <a:ext cx="4038600" cy="4525963"/>
          </a:xfrm>
        </p:spPr>
        <p:txBody>
          <a:bodyPr/>
          <a:lstStyle/>
          <a:p>
            <a:pPr eaLnBrk="1" hangingPunct="1"/>
            <a:r>
              <a:rPr lang="en-US" altLang="ja-JP" sz="2400" smtClean="0">
                <a:cs typeface="ＭＳ Ｐゴシック"/>
              </a:rPr>
              <a:t>Promotes universal protection</a:t>
            </a:r>
          </a:p>
          <a:p>
            <a:pPr eaLnBrk="1" hangingPunct="1"/>
            <a:r>
              <a:rPr lang="en-US" altLang="ja-JP" sz="2400" smtClean="0">
                <a:cs typeface="ＭＳ Ｐゴシック"/>
              </a:rPr>
              <a:t>Addresses and prevents violations</a:t>
            </a:r>
          </a:p>
          <a:p>
            <a:pPr eaLnBrk="1" hangingPunct="1"/>
            <a:r>
              <a:rPr lang="en-US" altLang="ja-JP" sz="2400" smtClean="0">
                <a:cs typeface="ＭＳ Ｐゴシック"/>
              </a:rPr>
              <a:t>Develops international law</a:t>
            </a:r>
          </a:p>
          <a:p>
            <a:pPr eaLnBrk="1" hangingPunct="1"/>
            <a:r>
              <a:rPr lang="en-US" altLang="ja-JP" sz="2400" smtClean="0">
                <a:cs typeface="ＭＳ Ｐゴシック"/>
              </a:rPr>
              <a:t>Reviews compliance of Member States</a:t>
            </a:r>
          </a:p>
          <a:p>
            <a:pPr eaLnBrk="1" hangingPunct="1"/>
            <a:r>
              <a:rPr lang="en-US" altLang="ja-JP" sz="2400" smtClean="0">
                <a:cs typeface="ＭＳ Ｐゴシック"/>
              </a:rPr>
              <a:t>Respond to emergencies</a:t>
            </a:r>
          </a:p>
          <a:p>
            <a:pPr eaLnBrk="1" hangingPunct="1"/>
            <a:r>
              <a:rPr lang="en-US" altLang="ja-JP" sz="2400" smtClean="0">
                <a:cs typeface="ＭＳ Ｐゴシック"/>
              </a:rPr>
              <a:t>International forum for dialogue</a:t>
            </a:r>
            <a:endParaRPr lang="ja-JP" altLang="en-US" sz="2400" smtClean="0">
              <a:cs typeface="ＭＳ Ｐゴシック"/>
            </a:endParaRPr>
          </a:p>
        </p:txBody>
      </p:sp>
      <p:graphicFrame>
        <p:nvGraphicFramePr>
          <p:cNvPr id="5" name="Content Placeholder 4"/>
          <p:cNvGraphicFramePr>
            <a:graphicFrameLocks noGrp="1"/>
          </p:cNvGraphicFramePr>
          <p:nvPr>
            <p:ph sz="half" idx="4294967295"/>
          </p:nvPr>
        </p:nvGraphicFramePr>
        <p:xfrm>
          <a:off x="4648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8851" name="Title 4"/>
          <p:cNvSpPr txBox="1">
            <a:spLocks/>
          </p:cNvSpPr>
          <p:nvPr/>
        </p:nvSpPr>
        <p:spPr bwMode="auto">
          <a:xfrm>
            <a:off x="1476375" y="274638"/>
            <a:ext cx="7210425" cy="1143000"/>
          </a:xfrm>
          <a:prstGeom prst="rect">
            <a:avLst/>
          </a:prstGeom>
          <a:noFill/>
          <a:ln w="9525">
            <a:noFill/>
            <a:miter lim="800000"/>
            <a:headEnd/>
            <a:tailEnd/>
          </a:ln>
        </p:spPr>
        <p:txBody>
          <a:bodyPr/>
          <a:lstStyle/>
          <a:p>
            <a:pPr algn="ctr"/>
            <a:r>
              <a:rPr kumimoji="1" lang="en-US" altLang="ja-JP" sz="4400">
                <a:cs typeface="Arial" charset="0"/>
              </a:rPr>
              <a:t>Human Rights Council </a:t>
            </a:r>
          </a:p>
          <a:p>
            <a:pPr algn="ctr"/>
            <a:r>
              <a:rPr kumimoji="1" lang="en-US" altLang="ja-JP" sz="4400">
                <a:cs typeface="Arial" charset="0"/>
              </a:rPr>
              <a:t>(Charter-based bodies)</a:t>
            </a:r>
            <a:endParaRPr kumimoji="1" lang="ja-JP" altLang="en-US" sz="4400">
              <a:cs typeface="Arial" charset="0"/>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3"/>
          <p:cNvSpPr>
            <a:spLocks noGrp="1"/>
          </p:cNvSpPr>
          <p:nvPr>
            <p:ph type="title" idx="4294967295"/>
          </p:nvPr>
        </p:nvSpPr>
        <p:spPr>
          <a:xfrm>
            <a:off x="1476375" y="274638"/>
            <a:ext cx="7210425" cy="1143000"/>
          </a:xfrm>
        </p:spPr>
        <p:txBody>
          <a:bodyPr/>
          <a:lstStyle/>
          <a:p>
            <a:pPr eaLnBrk="1" hangingPunct="1"/>
            <a:r>
              <a:rPr kumimoji="1" lang="en-US" altLang="ja-JP" smtClean="0">
                <a:cs typeface="ＭＳ Ｐゴシック"/>
              </a:rPr>
              <a:t>Universal Periodic Review</a:t>
            </a:r>
            <a:endParaRPr kumimoji="1" lang="ja-JP" altLang="en-US" smtClean="0">
              <a:cs typeface="ＭＳ Ｐゴシック"/>
            </a:endParaRPr>
          </a:p>
        </p:txBody>
      </p:sp>
      <p:sp>
        <p:nvSpPr>
          <p:cNvPr id="80898" name="Content Placeholder 2"/>
          <p:cNvSpPr>
            <a:spLocks noGrp="1"/>
          </p:cNvSpPr>
          <p:nvPr>
            <p:ph idx="4294967295"/>
          </p:nvPr>
        </p:nvSpPr>
        <p:spPr/>
        <p:txBody>
          <a:bodyPr anchor="ctr"/>
          <a:lstStyle/>
          <a:p>
            <a:pPr eaLnBrk="1" hangingPunct="1">
              <a:spcAft>
                <a:spcPts val="600"/>
              </a:spcAft>
            </a:pPr>
            <a:r>
              <a:rPr lang="en-US" altLang="ja-JP" smtClean="0">
                <a:cs typeface="ＭＳ Ｐゴシック"/>
              </a:rPr>
              <a:t>Review the fulfillment of the human rights obligations of all countries</a:t>
            </a:r>
          </a:p>
          <a:p>
            <a:pPr eaLnBrk="1" hangingPunct="1">
              <a:spcAft>
                <a:spcPts val="600"/>
              </a:spcAft>
            </a:pPr>
            <a:r>
              <a:rPr lang="en-US" altLang="ja-JP" smtClean="0">
                <a:cs typeface="ＭＳ Ｐゴシック"/>
              </a:rPr>
              <a:t>All Member States will be reviewed within 4 years (48 States per year)</a:t>
            </a:r>
          </a:p>
          <a:p>
            <a:pPr eaLnBrk="1" hangingPunct="1">
              <a:spcAft>
                <a:spcPts val="600"/>
              </a:spcAft>
            </a:pPr>
            <a:r>
              <a:rPr lang="en-US" altLang="ja-JP" smtClean="0">
                <a:cs typeface="ＭＳ Ｐゴシック"/>
              </a:rPr>
              <a:t>Review will be carried out by “peers” (groups of three Member States)</a:t>
            </a:r>
            <a:endParaRPr lang="ja-JP" altLang="en-US" smtClean="0">
              <a:cs typeface="ＭＳ Ｐゴシック"/>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2945" name="Rectangle 2"/>
          <p:cNvSpPr>
            <a:spLocks noGrp="1"/>
          </p:cNvSpPr>
          <p:nvPr>
            <p:ph type="title" idx="4294967295"/>
          </p:nvPr>
        </p:nvSpPr>
        <p:spPr>
          <a:xfrm>
            <a:off x="1476375" y="274638"/>
            <a:ext cx="7210425" cy="1143000"/>
          </a:xfrm>
        </p:spPr>
        <p:txBody>
          <a:bodyPr/>
          <a:lstStyle/>
          <a:p>
            <a:pPr eaLnBrk="1" hangingPunct="1"/>
            <a:r>
              <a:rPr lang="en-US" sz="4000" smtClean="0"/>
              <a:t>Universal Periodic Review</a:t>
            </a:r>
          </a:p>
        </p:txBody>
      </p:sp>
      <p:pic>
        <p:nvPicPr>
          <p:cNvPr id="6" name="Picture 2"/>
          <p:cNvPicPr>
            <a:picLocks noChangeAspect="1" noChangeArrowheads="1"/>
          </p:cNvPicPr>
          <p:nvPr/>
        </p:nvPicPr>
        <p:blipFill>
          <a:blip r:embed="rId3"/>
          <a:srcRect/>
          <a:stretch>
            <a:fillRect/>
          </a:stretch>
        </p:blipFill>
        <p:spPr bwMode="auto">
          <a:xfrm>
            <a:off x="539750" y="3933825"/>
            <a:ext cx="8229600" cy="2346325"/>
          </a:xfrm>
          <a:prstGeom prst="rect">
            <a:avLst/>
          </a:prstGeom>
          <a:noFill/>
          <a:ln w="9525" cap="flat" algn="ctr">
            <a:noFill/>
            <a:miter lim="800000"/>
            <a:headEnd/>
            <a:tailEnd/>
          </a:ln>
          <a:effectLst>
            <a:outerShdw dist="107763" dir="2700000" algn="ctr" rotWithShape="0">
              <a:srgbClr val="808080"/>
            </a:outerShdw>
          </a:effectLst>
        </p:spPr>
      </p:pic>
      <p:sp>
        <p:nvSpPr>
          <p:cNvPr id="82947" name="Text Box 5"/>
          <p:cNvSpPr txBox="1">
            <a:spLocks noChangeArrowheads="1"/>
          </p:cNvSpPr>
          <p:nvPr/>
        </p:nvSpPr>
        <p:spPr bwMode="auto">
          <a:xfrm>
            <a:off x="1042988" y="1628775"/>
            <a:ext cx="6842125" cy="641350"/>
          </a:xfrm>
          <a:prstGeom prst="rect">
            <a:avLst/>
          </a:prstGeom>
          <a:noFill/>
          <a:ln w="9525">
            <a:noFill/>
            <a:miter lim="800000"/>
            <a:headEnd/>
            <a:tailEnd/>
          </a:ln>
        </p:spPr>
        <p:txBody>
          <a:bodyPr>
            <a:spAutoFit/>
          </a:bodyPr>
          <a:lstStyle/>
          <a:p>
            <a:pPr>
              <a:spcBef>
                <a:spcPct val="50000"/>
              </a:spcBef>
            </a:pPr>
            <a:r>
              <a:rPr lang="en-US" b="1" i="1">
                <a:solidFill>
                  <a:srgbClr val="FF0000"/>
                </a:solidFill>
              </a:rPr>
              <a:t>Insert picture of the HR Council UPR Report for the specific country as illustration, as per example of Lao</a:t>
            </a:r>
          </a:p>
        </p:txBody>
      </p:sp>
      <p:pic>
        <p:nvPicPr>
          <p:cNvPr id="5" name="Picture 2">
            <a:hlinkClick r:id="rId4"/>
          </p:cNvPr>
          <p:cNvPicPr>
            <a:picLocks noChangeAspect="1" noChangeArrowheads="1"/>
          </p:cNvPicPr>
          <p:nvPr/>
        </p:nvPicPr>
        <p:blipFill>
          <a:blip r:embed="rId5"/>
          <a:srcRect/>
          <a:stretch>
            <a:fillRect/>
          </a:stretch>
        </p:blipFill>
        <p:spPr bwMode="auto">
          <a:xfrm>
            <a:off x="611188" y="2349500"/>
            <a:ext cx="8208962" cy="1620838"/>
          </a:xfrm>
          <a:prstGeom prst="rect">
            <a:avLst/>
          </a:prstGeom>
          <a:noFill/>
          <a:ln w="9525" algn="ctr">
            <a:noFill/>
            <a:miter lim="800000"/>
            <a:headEnd/>
            <a:tailEnd/>
          </a:ln>
          <a:effectLst>
            <a:outerShdw dist="107763" dir="2700000" algn="ctr" rotWithShape="0">
              <a:srgbClr val="808080"/>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5"/>
          <p:cNvSpPr>
            <a:spLocks noGrp="1"/>
          </p:cNvSpPr>
          <p:nvPr>
            <p:ph type="title" idx="4294967295"/>
          </p:nvPr>
        </p:nvSpPr>
        <p:spPr/>
        <p:txBody>
          <a:bodyPr/>
          <a:lstStyle/>
          <a:p>
            <a:pPr eaLnBrk="1" hangingPunct="1"/>
            <a:r>
              <a:rPr kumimoji="1" lang="en-US" altLang="ja-JP" smtClean="0">
                <a:cs typeface="ＭＳ Ｐゴシック"/>
              </a:rPr>
              <a:t>Treaty bodies</a:t>
            </a:r>
            <a:endParaRPr kumimoji="1" lang="ja-JP" altLang="en-US" smtClean="0">
              <a:cs typeface="ＭＳ Ｐゴシック"/>
            </a:endParaRPr>
          </a:p>
        </p:txBody>
      </p:sp>
      <p:sp useBgFill="1">
        <p:nvSpPr>
          <p:cNvPr id="9" name="Content Placeholder 8"/>
          <p:cNvSpPr>
            <a:spLocks noGrp="1"/>
          </p:cNvSpPr>
          <p:nvPr>
            <p:ph idx="4294967295"/>
          </p:nvPr>
        </p:nvSpPr>
        <p:spPr/>
        <p:txBody>
          <a:bodyPr/>
          <a:lstStyle/>
          <a:p>
            <a:pPr marL="0" indent="0" eaLnBrk="1" hangingPunct="1">
              <a:spcBef>
                <a:spcPct val="50000"/>
              </a:spcBef>
              <a:buClr>
                <a:schemeClr val="tx1"/>
              </a:buClr>
              <a:buFont typeface="Arial" charset="0"/>
              <a:buNone/>
            </a:pPr>
            <a:r>
              <a:rPr lang="en-US" altLang="ja-JP" sz="2400" b="1" smtClean="0">
                <a:cs typeface="ＭＳ Ｐゴシック"/>
              </a:rPr>
              <a:t>Treaty bodies monitor and facilitate</a:t>
            </a:r>
            <a:r>
              <a:rPr lang="en-US" altLang="ja-JP" sz="2400" smtClean="0">
                <a:cs typeface="ＭＳ Ｐゴシック"/>
              </a:rPr>
              <a:t> the implementation of the treaties through:</a:t>
            </a:r>
          </a:p>
          <a:p>
            <a:pPr marL="0" indent="0" eaLnBrk="1" hangingPunct="1">
              <a:spcBef>
                <a:spcPct val="50000"/>
              </a:spcBef>
              <a:buClr>
                <a:schemeClr val="tx1"/>
              </a:buClr>
              <a:buSzPct val="80000"/>
              <a:buFont typeface="Wingdings" pitchFamily="2" charset="2"/>
              <a:buChar char="u"/>
            </a:pPr>
            <a:r>
              <a:rPr lang="en-US" altLang="ja-JP" sz="2400" smtClean="0">
                <a:cs typeface="ＭＳ Ｐゴシック"/>
              </a:rPr>
              <a:t>Reviewing</a:t>
            </a:r>
            <a:r>
              <a:rPr lang="en-US" altLang="ja-JP" sz="2400" b="1" smtClean="0">
                <a:cs typeface="ＭＳ Ｐゴシック"/>
              </a:rPr>
              <a:t> State Party reports</a:t>
            </a:r>
            <a:r>
              <a:rPr lang="en-US" altLang="ja-JP" sz="2400" smtClean="0">
                <a:cs typeface="ＭＳ Ｐゴシック"/>
              </a:rPr>
              <a:t> and additional sources of information</a:t>
            </a:r>
          </a:p>
          <a:p>
            <a:pPr marL="0" indent="0" eaLnBrk="1" hangingPunct="1">
              <a:spcBef>
                <a:spcPct val="50000"/>
              </a:spcBef>
              <a:buClr>
                <a:schemeClr val="tx1"/>
              </a:buClr>
              <a:buSzPct val="80000"/>
              <a:buFont typeface="Wingdings" pitchFamily="2" charset="2"/>
              <a:buChar char="u"/>
            </a:pPr>
            <a:r>
              <a:rPr lang="en-US" altLang="ja-JP" sz="2400" smtClean="0">
                <a:cs typeface="ＭＳ Ｐゴシック"/>
              </a:rPr>
              <a:t>Adopting</a:t>
            </a:r>
            <a:r>
              <a:rPr lang="en-US" altLang="ja-JP" sz="2400" b="1" smtClean="0">
                <a:cs typeface="ＭＳ Ｐゴシック"/>
              </a:rPr>
              <a:t> observations and recommendations</a:t>
            </a:r>
          </a:p>
          <a:p>
            <a:pPr marL="0" indent="0" eaLnBrk="1" hangingPunct="1">
              <a:spcBef>
                <a:spcPct val="50000"/>
              </a:spcBef>
              <a:buClr>
                <a:schemeClr val="tx1"/>
              </a:buClr>
              <a:buSzPct val="80000"/>
              <a:buFont typeface="Wingdings" pitchFamily="2" charset="2"/>
              <a:buChar char="u"/>
            </a:pPr>
            <a:r>
              <a:rPr lang="en-US" altLang="ja-JP" sz="2400" smtClean="0">
                <a:cs typeface="ＭＳ Ｐゴシック"/>
              </a:rPr>
              <a:t>Adopting</a:t>
            </a:r>
            <a:r>
              <a:rPr lang="en-US" altLang="ja-JP" sz="2400" b="1" smtClean="0">
                <a:cs typeface="ＭＳ Ｐゴシック"/>
              </a:rPr>
              <a:t> General Comments</a:t>
            </a:r>
            <a:r>
              <a:rPr lang="en-US" altLang="ja-JP" sz="2400" smtClean="0">
                <a:cs typeface="ＭＳ Ｐゴシック"/>
              </a:rPr>
              <a:t> on HR Standards contained in the treaty </a:t>
            </a:r>
          </a:p>
          <a:p>
            <a:pPr marL="0" indent="0" eaLnBrk="1" hangingPunct="1">
              <a:spcBef>
                <a:spcPct val="50000"/>
              </a:spcBef>
              <a:buClr>
                <a:schemeClr val="tx1"/>
              </a:buClr>
              <a:buSzPct val="80000"/>
              <a:buFont typeface="Wingdings" pitchFamily="2" charset="2"/>
              <a:buChar char="u"/>
            </a:pPr>
            <a:r>
              <a:rPr lang="en-GB" altLang="ja-JP" sz="2400" smtClean="0">
                <a:cs typeface="ＭＳ Ｐゴシック"/>
              </a:rPr>
              <a:t>Examining </a:t>
            </a:r>
            <a:r>
              <a:rPr lang="en-GB" altLang="ja-JP" sz="2400" b="1" smtClean="0">
                <a:cs typeface="ＭＳ Ｐゴシック"/>
              </a:rPr>
              <a:t>individual complaints </a:t>
            </a:r>
            <a:r>
              <a:rPr lang="en-GB" altLang="ja-JP" sz="2400" smtClean="0">
                <a:cs typeface="ＭＳ Ｐゴシック"/>
              </a:rPr>
              <a:t>(some of them)</a:t>
            </a:r>
          </a:p>
          <a:p>
            <a:pPr marL="0" indent="0" eaLnBrk="1" hangingPunct="1">
              <a:spcBef>
                <a:spcPct val="50000"/>
              </a:spcBef>
              <a:buClr>
                <a:schemeClr val="tx1"/>
              </a:buClr>
              <a:buSzPct val="80000"/>
              <a:buFont typeface="Wingdings" pitchFamily="2" charset="2"/>
              <a:buChar char="u"/>
            </a:pPr>
            <a:r>
              <a:rPr lang="en-GB" altLang="ja-JP" sz="2400" smtClean="0">
                <a:cs typeface="ＭＳ Ｐゴシック"/>
              </a:rPr>
              <a:t>Making </a:t>
            </a:r>
            <a:r>
              <a:rPr lang="en-GB" altLang="ja-JP" sz="2400" b="1" smtClean="0">
                <a:cs typeface="ＭＳ Ｐゴシック"/>
              </a:rPr>
              <a:t>confidential inquiries </a:t>
            </a:r>
            <a:r>
              <a:rPr lang="en-GB" altLang="ja-JP" sz="2400" smtClean="0">
                <a:cs typeface="ＭＳ Ｐゴシック"/>
              </a:rPr>
              <a:t>(some of them)</a:t>
            </a:r>
            <a:endParaRPr lang="en-US" altLang="ja-JP" sz="2400" smtClean="0">
              <a:cs typeface="ＭＳ Ｐゴシック"/>
            </a:endParaRPr>
          </a:p>
          <a:p>
            <a:pPr marL="0" indent="0" eaLnBrk="1" hangingPunct="1"/>
            <a:endParaRPr lang="ja-JP" altLang="en-US" sz="2400" smtClean="0">
              <a:cs typeface="ＭＳ Ｐゴシック"/>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Effect transition="in" filter="fade">
                                      <p:cBhvr>
                                        <p:cTn id="7" dur="2000"/>
                                        <p:tgtEl>
                                          <p:spTgt spid="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fade">
                                      <p:cBhvr>
                                        <p:cTn id="12" dur="20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3" end="3"/>
                                            </p:txEl>
                                          </p:spTgt>
                                        </p:tgtEl>
                                        <p:attrNameLst>
                                          <p:attrName>style.visibility</p:attrName>
                                        </p:attrNameLst>
                                      </p:cBhvr>
                                      <p:to>
                                        <p:strVal val="visible"/>
                                      </p:to>
                                    </p:set>
                                    <p:animEffect transition="in" filter="fade">
                                      <p:cBhvr>
                                        <p:cTn id="17" dur="2000"/>
                                        <p:tgtEl>
                                          <p:spTgt spid="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4" end="4"/>
                                            </p:txEl>
                                          </p:spTgt>
                                        </p:tgtEl>
                                        <p:attrNameLst>
                                          <p:attrName>style.visibility</p:attrName>
                                        </p:attrNameLst>
                                      </p:cBhvr>
                                      <p:to>
                                        <p:strVal val="visible"/>
                                      </p:to>
                                    </p:set>
                                    <p:animEffect transition="in" filter="fade">
                                      <p:cBhvr>
                                        <p:cTn id="22" dur="2000"/>
                                        <p:tgtEl>
                                          <p:spTgt spid="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animEffect transition="in" filter="fade">
                                      <p:cBhvr>
                                        <p:cTn id="27" dur="2000"/>
                                        <p:tgtEl>
                                          <p:spTgt spid="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6"/>
          <p:cNvSpPr>
            <a:spLocks noGrp="1"/>
          </p:cNvSpPr>
          <p:nvPr>
            <p:ph type="title" idx="4294967295"/>
          </p:nvPr>
        </p:nvSpPr>
        <p:spPr/>
        <p:txBody>
          <a:bodyPr/>
          <a:lstStyle/>
          <a:p>
            <a:pPr eaLnBrk="1" hangingPunct="1"/>
            <a:r>
              <a:rPr kumimoji="1" lang="en-US" altLang="ja-JP" smtClean="0">
                <a:cs typeface="ＭＳ Ｐゴシック"/>
              </a:rPr>
              <a:t>Special procedures</a:t>
            </a:r>
            <a:endParaRPr kumimoji="1" lang="ja-JP" altLang="en-US" smtClean="0">
              <a:cs typeface="ＭＳ Ｐゴシック"/>
            </a:endParaRPr>
          </a:p>
        </p:txBody>
      </p:sp>
      <p:sp>
        <p:nvSpPr>
          <p:cNvPr id="8" name="Text Placeholder 7"/>
          <p:cNvSpPr>
            <a:spLocks noGrp="1"/>
          </p:cNvSpPr>
          <p:nvPr>
            <p:ph type="body" idx="4294967295"/>
          </p:nvPr>
        </p:nvSpPr>
        <p:spPr>
          <a:xfrm>
            <a:off x="457200" y="1535113"/>
            <a:ext cx="4040188" cy="639762"/>
          </a:xfrm>
        </p:spPr>
        <p:txBody>
          <a:bodyPr anchor="b"/>
          <a:lstStyle/>
          <a:p>
            <a:pPr marL="0" indent="0" eaLnBrk="1" hangingPunct="1">
              <a:buFont typeface="Arial" charset="0"/>
              <a:buNone/>
            </a:pPr>
            <a:r>
              <a:rPr kumimoji="1" lang="en-US" altLang="ja-JP" sz="2400" b="1" smtClean="0">
                <a:cs typeface="ＭＳ Ｐゴシック"/>
              </a:rPr>
              <a:t>Country mandates (8)</a:t>
            </a:r>
            <a:endParaRPr kumimoji="1" lang="ja-JP" altLang="en-US" sz="2400" b="1" smtClean="0">
              <a:cs typeface="ＭＳ Ｐゴシック"/>
            </a:endParaRPr>
          </a:p>
        </p:txBody>
      </p:sp>
      <p:sp>
        <p:nvSpPr>
          <p:cNvPr id="9" name="Content Placeholder 8"/>
          <p:cNvSpPr>
            <a:spLocks noGrp="1"/>
          </p:cNvSpPr>
          <p:nvPr>
            <p:ph sz="half" idx="4294967295"/>
          </p:nvPr>
        </p:nvSpPr>
        <p:spPr>
          <a:xfrm>
            <a:off x="457200" y="2174875"/>
            <a:ext cx="4040188" cy="3951288"/>
          </a:xfrm>
        </p:spPr>
        <p:txBody>
          <a:bodyPr/>
          <a:lstStyle/>
          <a:p>
            <a:pPr eaLnBrk="1" hangingPunct="1"/>
            <a:r>
              <a:rPr kumimoji="1" lang="en-US" altLang="ja-JP" sz="2400" smtClean="0">
                <a:cs typeface="ＭＳ Ｐゴシック"/>
              </a:rPr>
              <a:t>Burundi</a:t>
            </a:r>
          </a:p>
          <a:p>
            <a:pPr eaLnBrk="1" hangingPunct="1"/>
            <a:r>
              <a:rPr lang="en-US" altLang="ja-JP" sz="2400" smtClean="0">
                <a:cs typeface="ＭＳ Ｐゴシック"/>
              </a:rPr>
              <a:t>Cambodia</a:t>
            </a:r>
          </a:p>
          <a:p>
            <a:pPr eaLnBrk="1" hangingPunct="1"/>
            <a:r>
              <a:rPr kumimoji="1" lang="en-US" altLang="ja-JP" sz="2400" smtClean="0">
                <a:cs typeface="ＭＳ Ｐゴシック"/>
              </a:rPr>
              <a:t>DPRK</a:t>
            </a:r>
          </a:p>
          <a:p>
            <a:pPr eaLnBrk="1" hangingPunct="1"/>
            <a:r>
              <a:rPr lang="en-US" altLang="ja-JP" sz="2400" smtClean="0">
                <a:cs typeface="ＭＳ Ｐゴシック"/>
              </a:rPr>
              <a:t>Haiti</a:t>
            </a:r>
          </a:p>
          <a:p>
            <a:pPr eaLnBrk="1" hangingPunct="1"/>
            <a:r>
              <a:rPr kumimoji="1" lang="en-US" altLang="ja-JP" sz="2400" smtClean="0">
                <a:cs typeface="ＭＳ Ｐゴシック"/>
              </a:rPr>
              <a:t>Myanmar</a:t>
            </a:r>
          </a:p>
          <a:p>
            <a:pPr eaLnBrk="1" hangingPunct="1"/>
            <a:r>
              <a:rPr lang="en-US" altLang="ja-JP" sz="2400" smtClean="0">
                <a:cs typeface="ＭＳ Ｐゴシック"/>
              </a:rPr>
              <a:t>Palestinian territories</a:t>
            </a:r>
          </a:p>
          <a:p>
            <a:pPr eaLnBrk="1" hangingPunct="1"/>
            <a:r>
              <a:rPr kumimoji="1" lang="en-US" altLang="ja-JP" sz="2400" smtClean="0">
                <a:cs typeface="ＭＳ Ｐゴシック"/>
              </a:rPr>
              <a:t>Somalia</a:t>
            </a:r>
          </a:p>
          <a:p>
            <a:pPr eaLnBrk="1" hangingPunct="1"/>
            <a:r>
              <a:rPr lang="en-US" altLang="ja-JP" sz="2400" smtClean="0">
                <a:cs typeface="ＭＳ Ｐゴシック"/>
              </a:rPr>
              <a:t>Sudan</a:t>
            </a:r>
          </a:p>
        </p:txBody>
      </p:sp>
      <p:sp>
        <p:nvSpPr>
          <p:cNvPr id="10" name="Text Placeholder 9"/>
          <p:cNvSpPr>
            <a:spLocks noGrp="1"/>
          </p:cNvSpPr>
          <p:nvPr>
            <p:ph type="body" sz="quarter" idx="4294967295"/>
          </p:nvPr>
        </p:nvSpPr>
        <p:spPr>
          <a:xfrm>
            <a:off x="4572000" y="1196975"/>
            <a:ext cx="4041775" cy="639763"/>
          </a:xfrm>
        </p:spPr>
        <p:txBody>
          <a:bodyPr anchor="b"/>
          <a:lstStyle/>
          <a:p>
            <a:pPr marL="0" indent="0" eaLnBrk="1" hangingPunct="1">
              <a:buFont typeface="Arial" charset="0"/>
              <a:buNone/>
            </a:pPr>
            <a:r>
              <a:rPr kumimoji="1" lang="en-US" altLang="ja-JP" sz="2400" b="1" smtClean="0">
                <a:cs typeface="ＭＳ Ｐゴシック"/>
              </a:rPr>
              <a:t>Thematic mandates (33)</a:t>
            </a:r>
            <a:endParaRPr kumimoji="1" lang="ja-JP" altLang="en-US" sz="2400" b="1" smtClean="0">
              <a:cs typeface="ＭＳ Ｐゴシック"/>
            </a:endParaRPr>
          </a:p>
        </p:txBody>
      </p:sp>
      <p:sp>
        <p:nvSpPr>
          <p:cNvPr id="11" name="Content Placeholder 10"/>
          <p:cNvSpPr>
            <a:spLocks noGrp="1"/>
          </p:cNvSpPr>
          <p:nvPr>
            <p:ph sz="quarter" idx="4294967295"/>
          </p:nvPr>
        </p:nvSpPr>
        <p:spPr>
          <a:xfrm>
            <a:off x="4643438" y="1773238"/>
            <a:ext cx="4041775" cy="3951287"/>
          </a:xfrm>
        </p:spPr>
        <p:txBody>
          <a:bodyPr/>
          <a:lstStyle/>
          <a:p>
            <a:pPr marL="0" indent="0" eaLnBrk="1" hangingPunct="1">
              <a:buFont typeface="Arial" charset="0"/>
              <a:buNone/>
            </a:pPr>
            <a:r>
              <a:rPr lang="en-US" altLang="ja-JP" sz="1600" smtClean="0">
                <a:cs typeface="ＭＳ Ｐゴシック"/>
              </a:rPr>
              <a:t>►Adequate housing  ►African decent ►</a:t>
            </a:r>
            <a:r>
              <a:rPr lang="en-US" altLang="ja-JP" sz="1600" smtClean="0">
                <a:cs typeface="Arial" charset="0"/>
              </a:rPr>
              <a:t>Arbitrary detention</a:t>
            </a:r>
            <a:r>
              <a:rPr lang="en-US" altLang="ja-JP" sz="1600" smtClean="0">
                <a:cs typeface="ＭＳ Ｐゴシック"/>
              </a:rPr>
              <a:t> ►Sale of Children ►Cultural rights ►Discrimination against women in law and practice ►Education ►Enforced Disappearances ►Extrajudicial executions ►Extreme poverty ►Food ►Foreign debt ►Freedom of peaceful assembly &amp; association ►Freedom of opinion &amp; expression ►Freedom of religion ►Health ►Human rights defenders ►Independence of judges and lawyers ►Indigenous people ►Internally displaced persons ►Mercenaries ►Migrants ►Minority issues ►Racism ►Slavery ►International solidarity ►Terrorism ►Torture ►Toxic waste ►Trafficking in persons ►Transnational corporations and business ►Water and sanitation ►Violence against women</a:t>
            </a:r>
            <a:endParaRPr lang="ja-JP" altLang="en-US" sz="1600" smtClean="0">
              <a:cs typeface="ＭＳ Ｐゴシック"/>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2000"/>
                                        <p:tgtEl>
                                          <p:spTgt spid="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Effect transition="in" filter="fade">
                                      <p:cBhvr>
                                        <p:cTn id="15" dur="2000"/>
                                        <p:tgtEl>
                                          <p:spTgt spid="10">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xEl>
                                              <p:pRg st="0" end="0"/>
                                            </p:txEl>
                                          </p:spTgt>
                                        </p:tgtEl>
                                        <p:attrNameLst>
                                          <p:attrName>style.visibility</p:attrName>
                                        </p:attrNameLst>
                                      </p:cBhvr>
                                      <p:to>
                                        <p:strVal val="visible"/>
                                      </p:to>
                                    </p:set>
                                    <p:animEffect transition="in" filter="fade">
                                      <p:cBhvr>
                                        <p:cTn id="18" dur="20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p:bldP spid="10" grpId="0" build="p"/>
      <p:bldP spid="11"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AutoShape 2"/>
          <p:cNvSpPr>
            <a:spLocks noChangeArrowheads="1"/>
          </p:cNvSpPr>
          <p:nvPr/>
        </p:nvSpPr>
        <p:spPr bwMode="auto">
          <a:xfrm>
            <a:off x="4140200" y="2636838"/>
            <a:ext cx="914400" cy="609600"/>
          </a:xfrm>
          <a:prstGeom prst="wedgeRectCallout">
            <a:avLst>
              <a:gd name="adj1" fmla="val -43750"/>
              <a:gd name="adj2" fmla="val 70000"/>
            </a:avLst>
          </a:prstGeom>
          <a:noFill/>
          <a:ln w="9525" algn="ctr">
            <a:noFill/>
            <a:miter lim="800000"/>
            <a:headEnd/>
            <a:tailEnd/>
          </a:ln>
        </p:spPr>
        <p:txBody>
          <a:bodyPr/>
          <a:lstStyle/>
          <a:p>
            <a:pPr marL="342900" indent="-342900">
              <a:spcBef>
                <a:spcPct val="20000"/>
              </a:spcBef>
            </a:pPr>
            <a:endParaRPr lang="es-ES" altLang="ja-JP" sz="2000">
              <a:solidFill>
                <a:srgbClr val="FFFFFF"/>
              </a:solidFill>
              <a:cs typeface="Arial" charset="0"/>
            </a:endParaRPr>
          </a:p>
        </p:txBody>
      </p:sp>
      <p:grpSp>
        <p:nvGrpSpPr>
          <p:cNvPr id="2" name="Diagram 3"/>
          <p:cNvGrpSpPr>
            <a:grpSpLocks/>
          </p:cNvGrpSpPr>
          <p:nvPr/>
        </p:nvGrpSpPr>
        <p:grpSpPr bwMode="auto">
          <a:xfrm>
            <a:off x="468313" y="549275"/>
            <a:ext cx="7559675" cy="5908675"/>
            <a:chOff x="1429" y="705"/>
            <a:chExt cx="2858" cy="2858"/>
          </a:xfrm>
        </p:grpSpPr>
        <p:sp>
          <p:nvSpPr>
            <p:cNvPr id="89101" name="_s75781"/>
            <p:cNvSpPr>
              <a:spLocks noChangeArrowheads="1" noTextEdit="1"/>
            </p:cNvSpPr>
            <p:nvPr/>
          </p:nvSpPr>
          <p:spPr bwMode="auto">
            <a:xfrm>
              <a:off x="1935" y="919"/>
              <a:ext cx="1847" cy="1847"/>
            </a:xfrm>
            <a:custGeom>
              <a:avLst/>
              <a:gdLst>
                <a:gd name="T0" fmla="*/ 5 w 21600"/>
                <a:gd name="T1" fmla="*/ 0 h 21600"/>
                <a:gd name="T2" fmla="*/ 3 w 21600"/>
                <a:gd name="T3" fmla="*/ 2 h 21600"/>
                <a:gd name="T4" fmla="*/ 6 w 21600"/>
                <a:gd name="T5" fmla="*/ 2 h 21600"/>
                <a:gd name="T6" fmla="*/ 8 w 21600"/>
                <a:gd name="T7" fmla="*/ -2 h 21600"/>
                <a:gd name="T8" fmla="*/ 11 w 21600"/>
                <a:gd name="T9" fmla="*/ 2 h 21600"/>
                <a:gd name="T10" fmla="*/ 7 w 21600"/>
                <a:gd name="T11" fmla="*/ 4 h 21600"/>
                <a:gd name="T12" fmla="*/ 0 60000 65536"/>
                <a:gd name="T13" fmla="*/ 0 60000 65536"/>
                <a:gd name="T14" fmla="*/ 0 60000 65536"/>
                <a:gd name="T15" fmla="*/ 0 60000 65536"/>
                <a:gd name="T16" fmla="*/ 0 60000 65536"/>
                <a:gd name="T17" fmla="*/ 0 60000 65536"/>
                <a:gd name="T18" fmla="*/ 3158 w 21600"/>
                <a:gd name="T19" fmla="*/ 3158 h 21600"/>
                <a:gd name="T20" fmla="*/ 18442 w 21600"/>
                <a:gd name="T21" fmla="*/ 1844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2050" y="3709"/>
                  </a:moveTo>
                  <a:cubicBezTo>
                    <a:pt x="11637" y="3636"/>
                    <a:pt x="11219" y="3600"/>
                    <a:pt x="10800" y="3600"/>
                  </a:cubicBezTo>
                  <a:cubicBezTo>
                    <a:pt x="9107" y="3600"/>
                    <a:pt x="7468" y="4196"/>
                    <a:pt x="6171" y="5284"/>
                  </a:cubicBezTo>
                  <a:lnTo>
                    <a:pt x="3857" y="2526"/>
                  </a:lnTo>
                  <a:cubicBezTo>
                    <a:pt x="5802" y="894"/>
                    <a:pt x="8260" y="0"/>
                    <a:pt x="10800" y="0"/>
                  </a:cubicBezTo>
                  <a:cubicBezTo>
                    <a:pt x="11428" y="0"/>
                    <a:pt x="12056" y="54"/>
                    <a:pt x="12675" y="164"/>
                  </a:cubicBezTo>
                  <a:lnTo>
                    <a:pt x="13144" y="-2495"/>
                  </a:lnTo>
                  <a:lnTo>
                    <a:pt x="16794" y="2717"/>
                  </a:lnTo>
                  <a:lnTo>
                    <a:pt x="11581" y="6368"/>
                  </a:lnTo>
                  <a:lnTo>
                    <a:pt x="12050" y="3709"/>
                  </a:lnTo>
                  <a:close/>
                </a:path>
              </a:pathLst>
            </a:custGeom>
            <a:solidFill>
              <a:schemeClr val="accent1"/>
            </a:solidFill>
            <a:ln w="9525">
              <a:solidFill>
                <a:schemeClr val="tx1"/>
              </a:solidFill>
              <a:miter lim="800000"/>
              <a:headEnd/>
              <a:tailEnd/>
            </a:ln>
          </p:spPr>
          <p:txBody>
            <a:bodyPr anchor="ctr"/>
            <a:lstStyle/>
            <a:p>
              <a:endParaRPr lang="en-US"/>
            </a:p>
          </p:txBody>
        </p:sp>
        <p:sp>
          <p:nvSpPr>
            <p:cNvPr id="89102" name="_s75782"/>
            <p:cNvSpPr>
              <a:spLocks noChangeArrowheads="1" noTextEdit="1"/>
            </p:cNvSpPr>
            <p:nvPr/>
          </p:nvSpPr>
          <p:spPr bwMode="auto">
            <a:xfrm rot="7200000">
              <a:off x="2188" y="1357"/>
              <a:ext cx="1847" cy="1847"/>
            </a:xfrm>
            <a:custGeom>
              <a:avLst/>
              <a:gdLst>
                <a:gd name="T0" fmla="*/ 5 w 21600"/>
                <a:gd name="T1" fmla="*/ 0 h 21600"/>
                <a:gd name="T2" fmla="*/ 3 w 21600"/>
                <a:gd name="T3" fmla="*/ 2 h 21600"/>
                <a:gd name="T4" fmla="*/ 6 w 21600"/>
                <a:gd name="T5" fmla="*/ 2 h 21600"/>
                <a:gd name="T6" fmla="*/ 8 w 21600"/>
                <a:gd name="T7" fmla="*/ -2 h 21600"/>
                <a:gd name="T8" fmla="*/ 11 w 21600"/>
                <a:gd name="T9" fmla="*/ 2 h 21600"/>
                <a:gd name="T10" fmla="*/ 7 w 21600"/>
                <a:gd name="T11" fmla="*/ 4 h 21600"/>
                <a:gd name="T12" fmla="*/ 0 60000 65536"/>
                <a:gd name="T13" fmla="*/ 0 60000 65536"/>
                <a:gd name="T14" fmla="*/ 0 60000 65536"/>
                <a:gd name="T15" fmla="*/ 0 60000 65536"/>
                <a:gd name="T16" fmla="*/ 0 60000 65536"/>
                <a:gd name="T17" fmla="*/ 0 60000 65536"/>
                <a:gd name="T18" fmla="*/ 3158 w 21600"/>
                <a:gd name="T19" fmla="*/ 3158 h 21600"/>
                <a:gd name="T20" fmla="*/ 18442 w 21600"/>
                <a:gd name="T21" fmla="*/ 1844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2050" y="3709"/>
                  </a:moveTo>
                  <a:cubicBezTo>
                    <a:pt x="11637" y="3636"/>
                    <a:pt x="11219" y="3600"/>
                    <a:pt x="10800" y="3600"/>
                  </a:cubicBezTo>
                  <a:cubicBezTo>
                    <a:pt x="9107" y="3600"/>
                    <a:pt x="7468" y="4196"/>
                    <a:pt x="6171" y="5284"/>
                  </a:cubicBezTo>
                  <a:lnTo>
                    <a:pt x="3857" y="2526"/>
                  </a:lnTo>
                  <a:cubicBezTo>
                    <a:pt x="5802" y="894"/>
                    <a:pt x="8260" y="0"/>
                    <a:pt x="10800" y="0"/>
                  </a:cubicBezTo>
                  <a:cubicBezTo>
                    <a:pt x="11428" y="0"/>
                    <a:pt x="12056" y="54"/>
                    <a:pt x="12675" y="164"/>
                  </a:cubicBezTo>
                  <a:lnTo>
                    <a:pt x="13144" y="-2495"/>
                  </a:lnTo>
                  <a:lnTo>
                    <a:pt x="16794" y="2717"/>
                  </a:lnTo>
                  <a:lnTo>
                    <a:pt x="11581" y="6368"/>
                  </a:lnTo>
                  <a:lnTo>
                    <a:pt x="12050" y="3709"/>
                  </a:lnTo>
                  <a:close/>
                </a:path>
              </a:pathLst>
            </a:custGeom>
            <a:solidFill>
              <a:schemeClr val="accent1"/>
            </a:solidFill>
            <a:ln w="9525">
              <a:solidFill>
                <a:schemeClr val="tx1"/>
              </a:solidFill>
              <a:miter lim="800000"/>
              <a:headEnd/>
              <a:tailEnd/>
            </a:ln>
          </p:spPr>
          <p:txBody>
            <a:bodyPr anchor="ctr"/>
            <a:lstStyle/>
            <a:p>
              <a:endParaRPr lang="en-US"/>
            </a:p>
          </p:txBody>
        </p:sp>
        <p:sp>
          <p:nvSpPr>
            <p:cNvPr id="89103" name="_s75783"/>
            <p:cNvSpPr>
              <a:spLocks noChangeArrowheads="1" noTextEdit="1"/>
            </p:cNvSpPr>
            <p:nvPr/>
          </p:nvSpPr>
          <p:spPr bwMode="auto">
            <a:xfrm rot="-7200000">
              <a:off x="1682" y="1357"/>
              <a:ext cx="1847" cy="1847"/>
            </a:xfrm>
            <a:custGeom>
              <a:avLst/>
              <a:gdLst>
                <a:gd name="T0" fmla="*/ 5 w 21600"/>
                <a:gd name="T1" fmla="*/ 0 h 21600"/>
                <a:gd name="T2" fmla="*/ 3 w 21600"/>
                <a:gd name="T3" fmla="*/ 2 h 21600"/>
                <a:gd name="T4" fmla="*/ 6 w 21600"/>
                <a:gd name="T5" fmla="*/ 2 h 21600"/>
                <a:gd name="T6" fmla="*/ 8 w 21600"/>
                <a:gd name="T7" fmla="*/ -2 h 21600"/>
                <a:gd name="T8" fmla="*/ 11 w 21600"/>
                <a:gd name="T9" fmla="*/ 2 h 21600"/>
                <a:gd name="T10" fmla="*/ 7 w 21600"/>
                <a:gd name="T11" fmla="*/ 4 h 21600"/>
                <a:gd name="T12" fmla="*/ 0 60000 65536"/>
                <a:gd name="T13" fmla="*/ 0 60000 65536"/>
                <a:gd name="T14" fmla="*/ 0 60000 65536"/>
                <a:gd name="T15" fmla="*/ 0 60000 65536"/>
                <a:gd name="T16" fmla="*/ 0 60000 65536"/>
                <a:gd name="T17" fmla="*/ 0 60000 65536"/>
                <a:gd name="T18" fmla="*/ 3158 w 21600"/>
                <a:gd name="T19" fmla="*/ 3158 h 21600"/>
                <a:gd name="T20" fmla="*/ 18442 w 21600"/>
                <a:gd name="T21" fmla="*/ 1844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2050" y="3709"/>
                  </a:moveTo>
                  <a:cubicBezTo>
                    <a:pt x="11637" y="3636"/>
                    <a:pt x="11219" y="3600"/>
                    <a:pt x="10800" y="3600"/>
                  </a:cubicBezTo>
                  <a:cubicBezTo>
                    <a:pt x="9107" y="3600"/>
                    <a:pt x="7468" y="4196"/>
                    <a:pt x="6171" y="5284"/>
                  </a:cubicBezTo>
                  <a:lnTo>
                    <a:pt x="3857" y="2526"/>
                  </a:lnTo>
                  <a:cubicBezTo>
                    <a:pt x="5802" y="894"/>
                    <a:pt x="8260" y="0"/>
                    <a:pt x="10800" y="0"/>
                  </a:cubicBezTo>
                  <a:cubicBezTo>
                    <a:pt x="11428" y="0"/>
                    <a:pt x="12056" y="54"/>
                    <a:pt x="12675" y="164"/>
                  </a:cubicBezTo>
                  <a:lnTo>
                    <a:pt x="13144" y="-2495"/>
                  </a:lnTo>
                  <a:lnTo>
                    <a:pt x="16794" y="2717"/>
                  </a:lnTo>
                  <a:lnTo>
                    <a:pt x="11581" y="6368"/>
                  </a:lnTo>
                  <a:lnTo>
                    <a:pt x="12050" y="3709"/>
                  </a:lnTo>
                  <a:close/>
                </a:path>
              </a:pathLst>
            </a:custGeom>
            <a:solidFill>
              <a:schemeClr val="accent1"/>
            </a:solidFill>
            <a:ln w="9525">
              <a:solidFill>
                <a:schemeClr val="tx1"/>
              </a:solidFill>
              <a:miter lim="800000"/>
              <a:headEnd/>
              <a:tailEnd/>
            </a:ln>
          </p:spPr>
          <p:txBody>
            <a:bodyPr anchor="ctr"/>
            <a:lstStyle/>
            <a:p>
              <a:endParaRPr lang="en-US"/>
            </a:p>
          </p:txBody>
        </p:sp>
        <p:sp>
          <p:nvSpPr>
            <p:cNvPr id="89104" name="_s75784"/>
            <p:cNvSpPr>
              <a:spLocks noChangeArrowheads="1"/>
            </p:cNvSpPr>
            <p:nvPr/>
          </p:nvSpPr>
          <p:spPr bwMode="auto">
            <a:xfrm>
              <a:off x="3364" y="1258"/>
              <a:ext cx="741" cy="741"/>
            </a:xfrm>
            <a:prstGeom prst="rect">
              <a:avLst/>
            </a:prstGeom>
            <a:noFill/>
            <a:ln w="9525">
              <a:noFill/>
              <a:miter lim="800000"/>
              <a:headEnd/>
              <a:tailEnd/>
            </a:ln>
          </p:spPr>
          <p:txBody>
            <a:bodyPr wrap="none" lIns="0" tIns="0" rIns="0" bIns="0" anchor="ctr"/>
            <a:lstStyle/>
            <a:p>
              <a:pPr marL="342900" indent="-342900" algn="ctr">
                <a:lnSpc>
                  <a:spcPct val="70000"/>
                </a:lnSpc>
                <a:spcBef>
                  <a:spcPct val="20000"/>
                </a:spcBef>
                <a:buClr>
                  <a:schemeClr val="tx2"/>
                </a:buClr>
                <a:buSzPct val="75000"/>
              </a:pPr>
              <a:r>
                <a:rPr kumimoji="1" lang="en-GB" sz="2500">
                  <a:ea typeface="ＭＳ Ｐゴシック"/>
                  <a:cs typeface="Arial" charset="0"/>
                </a:rPr>
                <a:t>Recommendations</a:t>
              </a:r>
              <a:endParaRPr kumimoji="1" lang="en-US" altLang="ja-JP" sz="2500">
                <a:cs typeface="Arial" charset="0"/>
              </a:endParaRPr>
            </a:p>
          </p:txBody>
        </p:sp>
        <p:sp>
          <p:nvSpPr>
            <p:cNvPr id="89105" name="_s75785"/>
            <p:cNvSpPr>
              <a:spLocks noChangeArrowheads="1"/>
            </p:cNvSpPr>
            <p:nvPr/>
          </p:nvSpPr>
          <p:spPr bwMode="auto">
            <a:xfrm>
              <a:off x="2488" y="2775"/>
              <a:ext cx="741" cy="741"/>
            </a:xfrm>
            <a:prstGeom prst="rect">
              <a:avLst/>
            </a:prstGeom>
            <a:solidFill>
              <a:schemeClr val="accent1"/>
            </a:solidFill>
            <a:ln w="9525">
              <a:noFill/>
              <a:miter lim="800000"/>
              <a:headEnd/>
              <a:tailEnd/>
            </a:ln>
          </p:spPr>
          <p:txBody>
            <a:bodyPr wrap="none" lIns="0" tIns="0" rIns="0" bIns="0" anchor="ctr"/>
            <a:lstStyle/>
            <a:p>
              <a:pPr marL="342900" indent="-342900" algn="ctr">
                <a:lnSpc>
                  <a:spcPct val="70000"/>
                </a:lnSpc>
                <a:spcBef>
                  <a:spcPct val="20000"/>
                </a:spcBef>
                <a:buClr>
                  <a:schemeClr val="tx2"/>
                </a:buClr>
                <a:buSzPct val="75000"/>
              </a:pPr>
              <a:r>
                <a:rPr kumimoji="1" lang="en-GB" sz="2600" b="1">
                  <a:solidFill>
                    <a:srgbClr val="CC3300"/>
                  </a:solidFill>
                  <a:ea typeface="ＭＳ Ｐゴシック"/>
                  <a:cs typeface="Arial" charset="0"/>
                </a:rPr>
                <a:t>State</a:t>
              </a:r>
            </a:p>
            <a:p>
              <a:pPr marL="342900" indent="-342900" algn="ctr">
                <a:lnSpc>
                  <a:spcPct val="70000"/>
                </a:lnSpc>
                <a:spcBef>
                  <a:spcPct val="20000"/>
                </a:spcBef>
                <a:buClr>
                  <a:schemeClr val="tx2"/>
                </a:buClr>
                <a:buSzPct val="75000"/>
              </a:pPr>
              <a:r>
                <a:rPr kumimoji="1" lang="en-GB" sz="2600" b="1">
                  <a:solidFill>
                    <a:srgbClr val="CC3300"/>
                  </a:solidFill>
                  <a:ea typeface="ＭＳ Ｐゴシック"/>
                  <a:cs typeface="Arial" charset="0"/>
                </a:rPr>
                <a:t>Civil Society</a:t>
              </a:r>
              <a:endParaRPr kumimoji="1" lang="en-US" altLang="ja-JP" sz="2500">
                <a:solidFill>
                  <a:srgbClr val="CC3300"/>
                </a:solidFill>
                <a:cs typeface="Arial" charset="0"/>
              </a:endParaRPr>
            </a:p>
          </p:txBody>
        </p:sp>
        <p:sp>
          <p:nvSpPr>
            <p:cNvPr id="89106" name="_s75786"/>
            <p:cNvSpPr>
              <a:spLocks noChangeArrowheads="1"/>
            </p:cNvSpPr>
            <p:nvPr/>
          </p:nvSpPr>
          <p:spPr bwMode="auto">
            <a:xfrm>
              <a:off x="1612" y="1258"/>
              <a:ext cx="741" cy="741"/>
            </a:xfrm>
            <a:prstGeom prst="rect">
              <a:avLst/>
            </a:prstGeom>
            <a:noFill/>
            <a:ln w="9525">
              <a:noFill/>
              <a:miter lim="800000"/>
              <a:headEnd/>
              <a:tailEnd/>
            </a:ln>
          </p:spPr>
          <p:txBody>
            <a:bodyPr wrap="none" lIns="0" tIns="0" rIns="0" bIns="0" anchor="ctr"/>
            <a:lstStyle/>
            <a:p>
              <a:pPr marL="342900" indent="-342900" algn="ctr">
                <a:lnSpc>
                  <a:spcPct val="70000"/>
                </a:lnSpc>
                <a:spcBef>
                  <a:spcPct val="20000"/>
                </a:spcBef>
                <a:buClr>
                  <a:schemeClr val="tx2"/>
                </a:buClr>
                <a:buSzPct val="75000"/>
              </a:pPr>
              <a:r>
                <a:rPr kumimoji="1" lang="en-GB" sz="2500">
                  <a:ea typeface="ＭＳ Ｐゴシック"/>
                  <a:cs typeface="Arial" charset="0"/>
                </a:rPr>
                <a:t>State reports</a:t>
              </a:r>
            </a:p>
            <a:p>
              <a:pPr marL="342900" indent="-342900" algn="ctr">
                <a:lnSpc>
                  <a:spcPct val="70000"/>
                </a:lnSpc>
                <a:spcBef>
                  <a:spcPct val="20000"/>
                </a:spcBef>
                <a:buClr>
                  <a:schemeClr val="tx2"/>
                </a:buClr>
                <a:buSzPct val="75000"/>
              </a:pPr>
              <a:r>
                <a:rPr kumimoji="1" lang="en-GB" sz="2500">
                  <a:ea typeface="ＭＳ Ｐゴシック"/>
                  <a:cs typeface="Arial" charset="0"/>
                </a:rPr>
                <a:t>Civil society/NHRIs reports</a:t>
              </a:r>
              <a:endParaRPr kumimoji="1" lang="en-US" altLang="ja-JP" sz="2500">
                <a:cs typeface="Arial" charset="0"/>
              </a:endParaRPr>
            </a:p>
          </p:txBody>
        </p:sp>
      </p:grpSp>
      <p:grpSp>
        <p:nvGrpSpPr>
          <p:cNvPr id="10" name="Diagram 12"/>
          <p:cNvGrpSpPr>
            <a:grpSpLocks/>
          </p:cNvGrpSpPr>
          <p:nvPr/>
        </p:nvGrpSpPr>
        <p:grpSpPr bwMode="auto">
          <a:xfrm>
            <a:off x="468313" y="-171450"/>
            <a:ext cx="7092950" cy="7256463"/>
            <a:chOff x="1429" y="705"/>
            <a:chExt cx="2858" cy="2858"/>
          </a:xfrm>
        </p:grpSpPr>
        <p:sp>
          <p:nvSpPr>
            <p:cNvPr id="89094" name="_s75789"/>
            <p:cNvSpPr>
              <a:spLocks noChangeShapeType="1"/>
            </p:cNvSpPr>
            <p:nvPr/>
          </p:nvSpPr>
          <p:spPr bwMode="auto">
            <a:xfrm flipH="1">
              <a:off x="2269" y="2303"/>
              <a:ext cx="296" cy="170"/>
            </a:xfrm>
            <a:prstGeom prst="line">
              <a:avLst/>
            </a:prstGeom>
            <a:noFill/>
            <a:ln w="28575">
              <a:solidFill>
                <a:schemeClr val="tx1"/>
              </a:solidFill>
              <a:round/>
              <a:headEnd/>
              <a:tailEnd/>
            </a:ln>
          </p:spPr>
          <p:txBody>
            <a:bodyPr anchor="ctr"/>
            <a:lstStyle/>
            <a:p>
              <a:endParaRPr lang="en-US"/>
            </a:p>
          </p:txBody>
        </p:sp>
        <p:sp>
          <p:nvSpPr>
            <p:cNvPr id="89095" name="_s75790"/>
            <p:cNvSpPr>
              <a:spLocks noChangeArrowheads="1"/>
            </p:cNvSpPr>
            <p:nvPr/>
          </p:nvSpPr>
          <p:spPr bwMode="auto">
            <a:xfrm>
              <a:off x="1637" y="2304"/>
              <a:ext cx="679" cy="679"/>
            </a:xfrm>
            <a:prstGeom prst="ellipse">
              <a:avLst/>
            </a:prstGeom>
            <a:solidFill>
              <a:srgbClr val="FF9900"/>
            </a:solidFill>
            <a:ln w="9525">
              <a:solidFill>
                <a:schemeClr val="tx1"/>
              </a:solidFill>
              <a:round/>
              <a:headEnd/>
              <a:tailEnd/>
            </a:ln>
          </p:spPr>
          <p:txBody>
            <a:bodyPr wrap="none" lIns="0" tIns="0" rIns="0" bIns="0" anchor="ctr"/>
            <a:lstStyle/>
            <a:p>
              <a:pPr marL="342900" indent="-342900" algn="ctr">
                <a:lnSpc>
                  <a:spcPct val="70000"/>
                </a:lnSpc>
                <a:spcBef>
                  <a:spcPct val="20000"/>
                </a:spcBef>
                <a:buClr>
                  <a:schemeClr val="tx2"/>
                </a:buClr>
                <a:buSzPct val="75000"/>
              </a:pPr>
              <a:r>
                <a:rPr kumimoji="1" lang="en-GB" sz="2000">
                  <a:ea typeface="ＭＳ Ｐゴシック"/>
                  <a:cs typeface="Arial" charset="0"/>
                </a:rPr>
                <a:t>Supports </a:t>
              </a:r>
            </a:p>
            <a:p>
              <a:pPr marL="342900" indent="-342900" algn="ctr">
                <a:lnSpc>
                  <a:spcPct val="70000"/>
                </a:lnSpc>
                <a:spcBef>
                  <a:spcPct val="20000"/>
                </a:spcBef>
                <a:buClr>
                  <a:schemeClr val="tx2"/>
                </a:buClr>
                <a:buSzPct val="75000"/>
              </a:pPr>
              <a:r>
                <a:rPr kumimoji="1" lang="en-GB" sz="2000">
                  <a:ea typeface="ＭＳ Ｐゴシック"/>
                  <a:cs typeface="Arial" charset="0"/>
                </a:rPr>
                <a:t>reporting</a:t>
              </a:r>
            </a:p>
            <a:p>
              <a:pPr marL="342900" indent="-342900" algn="ctr">
                <a:lnSpc>
                  <a:spcPct val="70000"/>
                </a:lnSpc>
                <a:spcBef>
                  <a:spcPct val="20000"/>
                </a:spcBef>
                <a:buClr>
                  <a:schemeClr val="tx2"/>
                </a:buClr>
                <a:buSzPct val="75000"/>
              </a:pPr>
              <a:r>
                <a:rPr kumimoji="1" lang="en-GB" sz="2000">
                  <a:ea typeface="ＭＳ Ｐゴシック"/>
                  <a:cs typeface="Arial" charset="0"/>
                </a:rPr>
                <a:t>Process</a:t>
              </a:r>
              <a:endParaRPr kumimoji="1" lang="en-US" altLang="ja-JP" sz="2000">
                <a:cs typeface="Arial" charset="0"/>
              </a:endParaRPr>
            </a:p>
          </p:txBody>
        </p:sp>
        <p:sp>
          <p:nvSpPr>
            <p:cNvPr id="89096" name="_s75791"/>
            <p:cNvSpPr>
              <a:spLocks noChangeShapeType="1"/>
            </p:cNvSpPr>
            <p:nvPr/>
          </p:nvSpPr>
          <p:spPr bwMode="auto">
            <a:xfrm>
              <a:off x="3151" y="2303"/>
              <a:ext cx="295" cy="171"/>
            </a:xfrm>
            <a:prstGeom prst="line">
              <a:avLst/>
            </a:prstGeom>
            <a:noFill/>
            <a:ln w="28575">
              <a:solidFill>
                <a:schemeClr val="tx1"/>
              </a:solidFill>
              <a:round/>
              <a:headEnd/>
              <a:tailEnd/>
            </a:ln>
          </p:spPr>
          <p:txBody>
            <a:bodyPr anchor="ctr"/>
            <a:lstStyle/>
            <a:p>
              <a:endParaRPr lang="en-US"/>
            </a:p>
          </p:txBody>
        </p:sp>
        <p:sp>
          <p:nvSpPr>
            <p:cNvPr id="89097" name="_s75792"/>
            <p:cNvSpPr>
              <a:spLocks noChangeArrowheads="1"/>
            </p:cNvSpPr>
            <p:nvPr/>
          </p:nvSpPr>
          <p:spPr bwMode="auto">
            <a:xfrm>
              <a:off x="3401" y="2304"/>
              <a:ext cx="679" cy="679"/>
            </a:xfrm>
            <a:prstGeom prst="ellipse">
              <a:avLst/>
            </a:prstGeom>
            <a:solidFill>
              <a:srgbClr val="FF9900"/>
            </a:solidFill>
            <a:ln w="9525">
              <a:solidFill>
                <a:schemeClr val="tx1"/>
              </a:solidFill>
              <a:round/>
              <a:headEnd/>
              <a:tailEnd/>
            </a:ln>
          </p:spPr>
          <p:txBody>
            <a:bodyPr wrap="none" lIns="0" tIns="0" rIns="0" bIns="0" anchor="ctr"/>
            <a:lstStyle/>
            <a:p>
              <a:pPr marL="342900" indent="-342900" algn="ctr">
                <a:lnSpc>
                  <a:spcPct val="70000"/>
                </a:lnSpc>
                <a:spcBef>
                  <a:spcPct val="20000"/>
                </a:spcBef>
                <a:buClr>
                  <a:schemeClr val="tx2"/>
                </a:buClr>
                <a:buSzPct val="75000"/>
              </a:pPr>
              <a:r>
                <a:rPr kumimoji="1" lang="en-GB">
                  <a:ea typeface="ＭＳ Ｐゴシック"/>
                  <a:cs typeface="Arial" charset="0"/>
                </a:rPr>
                <a:t>Programmes</a:t>
              </a:r>
            </a:p>
            <a:p>
              <a:pPr marL="342900" indent="-342900" algn="ctr">
                <a:lnSpc>
                  <a:spcPct val="70000"/>
                </a:lnSpc>
                <a:spcBef>
                  <a:spcPct val="20000"/>
                </a:spcBef>
                <a:buClr>
                  <a:schemeClr val="tx2"/>
                </a:buClr>
                <a:buSzPct val="75000"/>
              </a:pPr>
              <a:r>
                <a:rPr kumimoji="1" lang="en-GB">
                  <a:ea typeface="ＭＳ Ｐゴシック"/>
                  <a:cs typeface="Arial" charset="0"/>
                </a:rPr>
                <a:t>support State</a:t>
              </a:r>
            </a:p>
            <a:p>
              <a:pPr marL="342900" indent="-342900" algn="ctr">
                <a:lnSpc>
                  <a:spcPct val="70000"/>
                </a:lnSpc>
                <a:spcBef>
                  <a:spcPct val="20000"/>
                </a:spcBef>
                <a:buClr>
                  <a:schemeClr val="tx2"/>
                </a:buClr>
                <a:buSzPct val="75000"/>
              </a:pPr>
              <a:r>
                <a:rPr kumimoji="1" lang="en-GB">
                  <a:ea typeface="ＭＳ Ｐゴシック"/>
                  <a:cs typeface="Arial" charset="0"/>
                </a:rPr>
                <a:t>implementation</a:t>
              </a:r>
              <a:endParaRPr kumimoji="1" lang="en-US" altLang="ja-JP">
                <a:cs typeface="Arial" charset="0"/>
              </a:endParaRPr>
            </a:p>
          </p:txBody>
        </p:sp>
        <p:sp>
          <p:nvSpPr>
            <p:cNvPr id="89098" name="_s75793"/>
            <p:cNvSpPr>
              <a:spLocks noChangeShapeType="1"/>
            </p:cNvSpPr>
            <p:nvPr/>
          </p:nvSpPr>
          <p:spPr bwMode="auto">
            <a:xfrm flipV="1">
              <a:off x="2858" y="1454"/>
              <a:ext cx="0" cy="341"/>
            </a:xfrm>
            <a:prstGeom prst="line">
              <a:avLst/>
            </a:prstGeom>
            <a:noFill/>
            <a:ln w="28575">
              <a:solidFill>
                <a:schemeClr val="tx1"/>
              </a:solidFill>
              <a:round/>
              <a:headEnd/>
              <a:tailEnd/>
            </a:ln>
          </p:spPr>
          <p:txBody>
            <a:bodyPr anchor="ctr"/>
            <a:lstStyle/>
            <a:p>
              <a:endParaRPr lang="en-US"/>
            </a:p>
          </p:txBody>
        </p:sp>
        <p:sp>
          <p:nvSpPr>
            <p:cNvPr id="89099" name="_s75794"/>
            <p:cNvSpPr>
              <a:spLocks noChangeArrowheads="1"/>
            </p:cNvSpPr>
            <p:nvPr/>
          </p:nvSpPr>
          <p:spPr bwMode="auto">
            <a:xfrm>
              <a:off x="2519" y="776"/>
              <a:ext cx="679" cy="679"/>
            </a:xfrm>
            <a:prstGeom prst="ellipse">
              <a:avLst/>
            </a:prstGeom>
            <a:solidFill>
              <a:srgbClr val="FF9900"/>
            </a:solidFill>
            <a:ln w="9525">
              <a:solidFill>
                <a:schemeClr val="tx1"/>
              </a:solidFill>
              <a:round/>
              <a:headEnd/>
              <a:tailEnd/>
            </a:ln>
          </p:spPr>
          <p:txBody>
            <a:bodyPr wrap="none" lIns="0" tIns="0" rIns="0" bIns="0" anchor="ctr"/>
            <a:lstStyle/>
            <a:p>
              <a:pPr marL="342900" indent="-342900" algn="ctr">
                <a:lnSpc>
                  <a:spcPct val="70000"/>
                </a:lnSpc>
                <a:spcBef>
                  <a:spcPct val="20000"/>
                </a:spcBef>
                <a:buClr>
                  <a:schemeClr val="tx2"/>
                </a:buClr>
                <a:buSzPct val="75000"/>
              </a:pPr>
              <a:r>
                <a:rPr kumimoji="1" lang="en-GB" sz="2000">
                  <a:ea typeface="ＭＳ Ｐゴシック"/>
                  <a:cs typeface="Arial" charset="0"/>
                </a:rPr>
                <a:t>Provides its </a:t>
              </a:r>
            </a:p>
            <a:p>
              <a:pPr marL="342900" indent="-342900" algn="ctr">
                <a:lnSpc>
                  <a:spcPct val="70000"/>
                </a:lnSpc>
                <a:spcBef>
                  <a:spcPct val="20000"/>
                </a:spcBef>
                <a:buClr>
                  <a:schemeClr val="tx2"/>
                </a:buClr>
                <a:buSzPct val="75000"/>
              </a:pPr>
              <a:r>
                <a:rPr kumimoji="1" lang="en-GB" sz="2000">
                  <a:ea typeface="ＭＳ Ｐゴシック"/>
                  <a:cs typeface="Arial" charset="0"/>
                </a:rPr>
                <a:t>Own input</a:t>
              </a:r>
              <a:r>
                <a:rPr kumimoji="1" lang="en-GB">
                  <a:ea typeface="ＭＳ Ｐゴシック"/>
                  <a:cs typeface="Arial" charset="0"/>
                </a:rPr>
                <a:t> </a:t>
              </a:r>
            </a:p>
            <a:p>
              <a:pPr marL="342900" indent="-342900" algn="ctr">
                <a:lnSpc>
                  <a:spcPct val="70000"/>
                </a:lnSpc>
                <a:spcBef>
                  <a:spcPct val="20000"/>
                </a:spcBef>
                <a:buClr>
                  <a:schemeClr val="tx2"/>
                </a:buClr>
                <a:buSzPct val="75000"/>
              </a:pPr>
              <a:endParaRPr kumimoji="1" lang="en-US" altLang="ja-JP">
                <a:cs typeface="Arial" charset="0"/>
              </a:endParaRPr>
            </a:p>
          </p:txBody>
        </p:sp>
        <p:sp>
          <p:nvSpPr>
            <p:cNvPr id="89100" name="_s75795"/>
            <p:cNvSpPr>
              <a:spLocks noChangeArrowheads="1"/>
            </p:cNvSpPr>
            <p:nvPr/>
          </p:nvSpPr>
          <p:spPr bwMode="auto">
            <a:xfrm>
              <a:off x="2519" y="1795"/>
              <a:ext cx="679" cy="679"/>
            </a:xfrm>
            <a:prstGeom prst="ellipse">
              <a:avLst/>
            </a:prstGeom>
            <a:solidFill>
              <a:srgbClr val="FF9900"/>
            </a:solidFill>
            <a:ln w="9525">
              <a:solidFill>
                <a:schemeClr val="tx1"/>
              </a:solidFill>
              <a:round/>
              <a:headEnd/>
              <a:tailEnd/>
            </a:ln>
          </p:spPr>
          <p:txBody>
            <a:bodyPr wrap="none" lIns="0" tIns="0" rIns="0" bIns="0" anchor="ctr"/>
            <a:lstStyle/>
            <a:p>
              <a:pPr marL="342900" indent="-342900" algn="ctr">
                <a:lnSpc>
                  <a:spcPct val="70000"/>
                </a:lnSpc>
                <a:spcBef>
                  <a:spcPct val="20000"/>
                </a:spcBef>
                <a:buClr>
                  <a:schemeClr val="tx2"/>
                </a:buClr>
                <a:buSzPct val="75000"/>
              </a:pPr>
              <a:r>
                <a:rPr kumimoji="1" lang="en-GB" sz="2900">
                  <a:ea typeface="ＭＳ Ｐゴシック"/>
                  <a:cs typeface="Arial" charset="0"/>
                </a:rPr>
                <a:t>UNCT</a:t>
              </a:r>
              <a:endParaRPr kumimoji="1" lang="en-US" altLang="ja-JP" sz="2900">
                <a:cs typeface="Arial" charset="0"/>
              </a:endParaRPr>
            </a:p>
          </p:txBody>
        </p:sp>
      </p:grpSp>
      <p:sp>
        <p:nvSpPr>
          <p:cNvPr id="89092" name="AutoShape 21"/>
          <p:cNvSpPr>
            <a:spLocks noChangeArrowheads="1"/>
          </p:cNvSpPr>
          <p:nvPr/>
        </p:nvSpPr>
        <p:spPr bwMode="auto">
          <a:xfrm>
            <a:off x="3348038" y="3500438"/>
            <a:ext cx="914400" cy="457200"/>
          </a:xfrm>
          <a:prstGeom prst="flowChartManualInput">
            <a:avLst/>
          </a:prstGeom>
          <a:noFill/>
          <a:ln w="9525" algn="ctr">
            <a:noFill/>
            <a:miter lim="800000"/>
            <a:headEnd/>
            <a:tailEnd/>
          </a:ln>
        </p:spPr>
        <p:txBody>
          <a:bodyPr wrap="none" anchor="ctr"/>
          <a:lstStyle/>
          <a:p>
            <a:endParaRPr lang="ja-JP" altLang="en-US">
              <a:cs typeface="Arial" charset="0"/>
            </a:endParaRPr>
          </a:p>
        </p:txBody>
      </p:sp>
      <p:sp>
        <p:nvSpPr>
          <p:cNvPr id="5" name="4 Flecha izquierda y derecha"/>
          <p:cNvSpPr/>
          <p:nvPr/>
        </p:nvSpPr>
        <p:spPr>
          <a:xfrm>
            <a:off x="611188" y="6021388"/>
            <a:ext cx="7921625" cy="6477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95250" indent="-95250" algn="ctr">
              <a:defRPr/>
            </a:pPr>
            <a:r>
              <a:rPr lang="en-US" sz="2400" b="1">
                <a:solidFill>
                  <a:srgbClr val="FFFFFF"/>
                </a:solidFill>
                <a:cs typeface="Arial" charset="0"/>
              </a:rPr>
              <a:t>Awareness raising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ox(in)">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tle 4"/>
          <p:cNvSpPr>
            <a:spLocks noGrp="1"/>
          </p:cNvSpPr>
          <p:nvPr>
            <p:ph type="title" idx="4294967295"/>
          </p:nvPr>
        </p:nvSpPr>
        <p:spPr>
          <a:xfrm>
            <a:off x="1403350" y="274638"/>
            <a:ext cx="7283450" cy="1143000"/>
          </a:xfrm>
        </p:spPr>
        <p:txBody>
          <a:bodyPr/>
          <a:lstStyle/>
          <a:p>
            <a:pPr eaLnBrk="1" hangingPunct="1"/>
            <a:r>
              <a:rPr kumimoji="1" lang="en-US" altLang="ja-JP" sz="4000" smtClean="0">
                <a:cs typeface="ＭＳ Ｐゴシック"/>
              </a:rPr>
              <a:t>Regional human rights systems</a:t>
            </a:r>
            <a:endParaRPr kumimoji="1" lang="ja-JP" altLang="en-US" sz="4000" smtClean="0">
              <a:cs typeface="ＭＳ Ｐゴシック"/>
            </a:endParaRPr>
          </a:p>
        </p:txBody>
      </p:sp>
      <p:sp>
        <p:nvSpPr>
          <p:cNvPr id="91138" name="Text Placeholder 5"/>
          <p:cNvSpPr>
            <a:spLocks noGrp="1"/>
          </p:cNvSpPr>
          <p:nvPr>
            <p:ph type="body" idx="4294967295"/>
          </p:nvPr>
        </p:nvSpPr>
        <p:spPr>
          <a:xfrm>
            <a:off x="468313" y="1412875"/>
            <a:ext cx="4040187" cy="639763"/>
          </a:xfrm>
        </p:spPr>
        <p:txBody>
          <a:bodyPr anchor="b"/>
          <a:lstStyle/>
          <a:p>
            <a:pPr marL="0" indent="0" eaLnBrk="1" hangingPunct="1">
              <a:buFont typeface="Arial" charset="0"/>
              <a:buNone/>
            </a:pPr>
            <a:r>
              <a:rPr kumimoji="1" lang="en-US" altLang="ja-JP" sz="2400" b="1" smtClean="0">
                <a:cs typeface="ＭＳ Ｐゴシック"/>
              </a:rPr>
              <a:t>Instruments</a:t>
            </a:r>
            <a:endParaRPr kumimoji="1" lang="ja-JP" altLang="en-US" sz="2400" b="1" smtClean="0">
              <a:cs typeface="ＭＳ Ｐゴシック"/>
            </a:endParaRPr>
          </a:p>
        </p:txBody>
      </p:sp>
      <p:sp>
        <p:nvSpPr>
          <p:cNvPr id="91139" name="Content Placeholder 6"/>
          <p:cNvSpPr>
            <a:spLocks noGrp="1"/>
          </p:cNvSpPr>
          <p:nvPr>
            <p:ph sz="half" idx="4294967295"/>
          </p:nvPr>
        </p:nvSpPr>
        <p:spPr>
          <a:xfrm>
            <a:off x="395288" y="1844675"/>
            <a:ext cx="4187825" cy="3990975"/>
          </a:xfrm>
        </p:spPr>
        <p:txBody>
          <a:bodyPr/>
          <a:lstStyle/>
          <a:p>
            <a:pPr eaLnBrk="1" hangingPunct="1">
              <a:lnSpc>
                <a:spcPct val="90000"/>
              </a:lnSpc>
            </a:pPr>
            <a:endParaRPr kumimoji="1" lang="en-US" altLang="ja-JP" sz="2200" smtClean="0">
              <a:cs typeface="ＭＳ Ｐゴシック"/>
            </a:endParaRPr>
          </a:p>
          <a:p>
            <a:pPr eaLnBrk="1" hangingPunct="1">
              <a:lnSpc>
                <a:spcPct val="90000"/>
              </a:lnSpc>
            </a:pPr>
            <a:r>
              <a:rPr kumimoji="1" lang="en-US" altLang="ja-JP" sz="2200" smtClean="0">
                <a:cs typeface="ＭＳ Ｐゴシック"/>
              </a:rPr>
              <a:t>European Convention for the Protection of Human Rights and Fundamental Freedoms</a:t>
            </a:r>
          </a:p>
          <a:p>
            <a:pPr eaLnBrk="1" hangingPunct="1">
              <a:lnSpc>
                <a:spcPct val="90000"/>
              </a:lnSpc>
            </a:pPr>
            <a:r>
              <a:rPr lang="en-US" altLang="ja-JP" sz="2200" smtClean="0">
                <a:cs typeface="ＭＳ Ｐゴシック"/>
              </a:rPr>
              <a:t>American Convention on Human Rights and San Jose Pact on Economic, Social and Cultural Rights</a:t>
            </a:r>
          </a:p>
          <a:p>
            <a:pPr eaLnBrk="1" hangingPunct="1">
              <a:lnSpc>
                <a:spcPct val="90000"/>
              </a:lnSpc>
            </a:pPr>
            <a:r>
              <a:rPr kumimoji="1" lang="en-US" altLang="ja-JP" sz="2200" smtClean="0">
                <a:cs typeface="ＭＳ Ｐゴシック"/>
              </a:rPr>
              <a:t>African Charter on Human and People’s Rights</a:t>
            </a:r>
          </a:p>
          <a:p>
            <a:pPr eaLnBrk="1" hangingPunct="1">
              <a:lnSpc>
                <a:spcPct val="90000"/>
              </a:lnSpc>
            </a:pPr>
            <a:r>
              <a:rPr lang="en-US" altLang="ja-JP" sz="2200" smtClean="0">
                <a:cs typeface="ＭＳ Ｐゴシック"/>
              </a:rPr>
              <a:t>Arab Charter on Human Rights</a:t>
            </a:r>
          </a:p>
        </p:txBody>
      </p:sp>
      <p:sp>
        <p:nvSpPr>
          <p:cNvPr id="91140" name="Text Placeholder 7"/>
          <p:cNvSpPr>
            <a:spLocks noGrp="1"/>
          </p:cNvSpPr>
          <p:nvPr>
            <p:ph type="body" sz="quarter" idx="4294967295"/>
          </p:nvPr>
        </p:nvSpPr>
        <p:spPr>
          <a:xfrm>
            <a:off x="4643438" y="1412875"/>
            <a:ext cx="4041775" cy="639763"/>
          </a:xfrm>
        </p:spPr>
        <p:txBody>
          <a:bodyPr anchor="b"/>
          <a:lstStyle/>
          <a:p>
            <a:pPr marL="0" indent="0" eaLnBrk="1" hangingPunct="1">
              <a:buFont typeface="Arial" charset="0"/>
              <a:buNone/>
            </a:pPr>
            <a:r>
              <a:rPr kumimoji="1" lang="en-US" altLang="ja-JP" sz="2400" b="1" smtClean="0">
                <a:cs typeface="ＭＳ Ｐゴシック"/>
              </a:rPr>
              <a:t>Mechanisms</a:t>
            </a:r>
            <a:endParaRPr kumimoji="1" lang="ja-JP" altLang="en-US" sz="2400" b="1" smtClean="0">
              <a:cs typeface="ＭＳ Ｐゴシック"/>
            </a:endParaRPr>
          </a:p>
        </p:txBody>
      </p:sp>
      <p:sp>
        <p:nvSpPr>
          <p:cNvPr id="91141" name="Content Placeholder 8"/>
          <p:cNvSpPr>
            <a:spLocks noGrp="1"/>
          </p:cNvSpPr>
          <p:nvPr>
            <p:ph sz="quarter" idx="4294967295"/>
          </p:nvPr>
        </p:nvSpPr>
        <p:spPr>
          <a:xfrm>
            <a:off x="4716463" y="2205038"/>
            <a:ext cx="4041775" cy="3951287"/>
          </a:xfrm>
        </p:spPr>
        <p:txBody>
          <a:bodyPr/>
          <a:lstStyle/>
          <a:p>
            <a:pPr eaLnBrk="1" hangingPunct="1"/>
            <a:r>
              <a:rPr kumimoji="1" lang="en-US" altLang="ja-JP" sz="2000" smtClean="0">
                <a:cs typeface="ＭＳ Ｐゴシック"/>
              </a:rPr>
              <a:t>European Court on Human Rights</a:t>
            </a:r>
          </a:p>
          <a:p>
            <a:pPr eaLnBrk="1" hangingPunct="1"/>
            <a:r>
              <a:rPr lang="en-US" altLang="ja-JP" sz="2000" smtClean="0">
                <a:cs typeface="ＭＳ Ｐゴシック"/>
              </a:rPr>
              <a:t>Inter-American Commission on Human Rights</a:t>
            </a:r>
          </a:p>
          <a:p>
            <a:pPr eaLnBrk="1" hangingPunct="1"/>
            <a:r>
              <a:rPr kumimoji="1" lang="en-US" altLang="ja-JP" sz="2000" smtClean="0">
                <a:cs typeface="ＭＳ Ｐゴシック"/>
              </a:rPr>
              <a:t>Inter-American Court on Human Rights</a:t>
            </a:r>
          </a:p>
          <a:p>
            <a:pPr eaLnBrk="1" hangingPunct="1"/>
            <a:r>
              <a:rPr lang="en-US" altLang="ja-JP" sz="2000" smtClean="0">
                <a:cs typeface="ＭＳ Ｐゴシック"/>
              </a:rPr>
              <a:t>African Commission on Human and People’s Rights</a:t>
            </a:r>
          </a:p>
          <a:p>
            <a:pPr eaLnBrk="1" hangingPunct="1"/>
            <a:r>
              <a:rPr kumimoji="1" lang="en-US" altLang="ja-JP" sz="2000" smtClean="0">
                <a:cs typeface="ＭＳ Ｐゴシック"/>
              </a:rPr>
              <a:t>African Court on Human and People’s Rights</a:t>
            </a:r>
          </a:p>
          <a:p>
            <a:pPr eaLnBrk="1" hangingPunct="1"/>
            <a:r>
              <a:rPr kumimoji="1" lang="en-US" altLang="ja-JP" sz="2000" smtClean="0">
                <a:cs typeface="ＭＳ Ｐゴシック"/>
              </a:rPr>
              <a:t>Arab Committee of HR Experts</a:t>
            </a:r>
          </a:p>
          <a:p>
            <a:pPr eaLnBrk="1" hangingPunct="1"/>
            <a:r>
              <a:rPr kumimoji="1" lang="en-US" altLang="ja-JP" sz="2000" smtClean="0">
                <a:cs typeface="ＭＳ Ｐゴシック"/>
              </a:rPr>
              <a:t>ASEAN intergovernmental Commission on HR (AICHR)</a:t>
            </a:r>
            <a:endParaRPr kumimoji="1" lang="ja-JP" altLang="en-US" sz="2000" smtClean="0">
              <a:cs typeface="ＭＳ Ｐゴシック"/>
            </a:endParaRPr>
          </a:p>
          <a:p>
            <a:pPr eaLnBrk="1" hangingPunct="1"/>
            <a:endParaRPr kumimoji="1" lang="ja-JP" altLang="en-US" sz="2000" smtClean="0">
              <a:cs typeface="ＭＳ Ｐゴシック"/>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3"/>
          <p:cNvSpPr>
            <a:spLocks noGrp="1"/>
          </p:cNvSpPr>
          <p:nvPr>
            <p:ph type="title" idx="4294967295"/>
          </p:nvPr>
        </p:nvSpPr>
        <p:spPr>
          <a:xfrm>
            <a:off x="1547813" y="274638"/>
            <a:ext cx="7138987" cy="1143000"/>
          </a:xfrm>
        </p:spPr>
        <p:txBody>
          <a:bodyPr/>
          <a:lstStyle/>
          <a:p>
            <a:pPr eaLnBrk="1" hangingPunct="1"/>
            <a:r>
              <a:rPr kumimoji="1" lang="en-US" altLang="ja-JP" smtClean="0">
                <a:cs typeface="ＭＳ Ｐゴシック"/>
              </a:rPr>
              <a:t>National protection system</a:t>
            </a:r>
            <a:endParaRPr kumimoji="1" lang="ja-JP" altLang="en-US" smtClean="0">
              <a:cs typeface="ＭＳ Ｐゴシック"/>
            </a:endParaRPr>
          </a:p>
        </p:txBody>
      </p:sp>
      <p:sp>
        <p:nvSpPr>
          <p:cNvPr id="93186" name="Content Placeholder 4"/>
          <p:cNvSpPr>
            <a:spLocks noGrp="1"/>
          </p:cNvSpPr>
          <p:nvPr>
            <p:ph idx="4294967295"/>
          </p:nvPr>
        </p:nvSpPr>
        <p:spPr>
          <a:xfrm>
            <a:off x="468313" y="1916113"/>
            <a:ext cx="8229600" cy="4525962"/>
          </a:xfrm>
        </p:spPr>
        <p:txBody>
          <a:bodyPr/>
          <a:lstStyle/>
          <a:p>
            <a:pPr eaLnBrk="1" hangingPunct="1">
              <a:buFont typeface="Arial" charset="0"/>
              <a:buNone/>
            </a:pPr>
            <a:r>
              <a:rPr kumimoji="1" lang="en-US" altLang="ja-JP" sz="2400" smtClean="0">
                <a:cs typeface="ＭＳ Ｐゴシック"/>
              </a:rPr>
              <a:t>Ensuring sustainable respect for human rights requires:</a:t>
            </a:r>
          </a:p>
          <a:p>
            <a:pPr eaLnBrk="1" hangingPunct="1"/>
            <a:r>
              <a:rPr lang="en-US" altLang="ja-JP" sz="2400" smtClean="0">
                <a:cs typeface="ＭＳ Ｐゴシック"/>
              </a:rPr>
              <a:t>Constitutional and legal framework</a:t>
            </a:r>
          </a:p>
          <a:p>
            <a:pPr eaLnBrk="1" hangingPunct="1"/>
            <a:r>
              <a:rPr kumimoji="1" lang="en-US" altLang="ja-JP" sz="2400" smtClean="0">
                <a:cs typeface="ＭＳ Ｐゴシック"/>
              </a:rPr>
              <a:t>Effective institutions (parliament, government, judiciary, public administration, human rights institutions)</a:t>
            </a:r>
          </a:p>
          <a:p>
            <a:pPr eaLnBrk="1" hangingPunct="1"/>
            <a:r>
              <a:rPr lang="en-US" altLang="ja-JP" sz="2400" smtClean="0">
                <a:cs typeface="ＭＳ Ｐゴシック"/>
              </a:rPr>
              <a:t>Procedures and processes including effective remedies</a:t>
            </a:r>
          </a:p>
          <a:p>
            <a:pPr eaLnBrk="1" hangingPunct="1"/>
            <a:r>
              <a:rPr kumimoji="1" lang="en-US" altLang="ja-JP" sz="2400" smtClean="0">
                <a:cs typeface="ＭＳ Ｐゴシック"/>
              </a:rPr>
              <a:t>Policies and programmes, including awareness raising</a:t>
            </a:r>
          </a:p>
          <a:p>
            <a:pPr eaLnBrk="1" hangingPunct="1"/>
            <a:r>
              <a:rPr lang="en-US" altLang="ja-JP" sz="2400" smtClean="0">
                <a:cs typeface="ＭＳ Ｐゴシック"/>
              </a:rPr>
              <a:t>Vibrant civil society and free media</a:t>
            </a:r>
            <a:endParaRPr kumimoji="1" lang="ja-JP" altLang="en-US" sz="2400" smtClean="0">
              <a:cs typeface="ＭＳ Ｐゴシック"/>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SmartArt Placeholder 6"/>
          <p:cNvGraphicFramePr>
            <a:graphicFrameLocks noGrp="1"/>
          </p:cNvGraphicFramePr>
          <p:nvPr>
            <p:ph type="dgm" idx="4294967295"/>
          </p:nvPr>
        </p:nvGraphicFramePr>
        <p:xfrm>
          <a:off x="546100" y="163195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a:spLocks noChangeArrowheads="1"/>
          </p:cNvSpPr>
          <p:nvPr/>
        </p:nvSpPr>
        <p:spPr bwMode="auto">
          <a:xfrm>
            <a:off x="395288" y="1785938"/>
            <a:ext cx="2819400" cy="1006475"/>
          </a:xfrm>
          <a:prstGeom prst="rect">
            <a:avLst/>
          </a:prstGeom>
          <a:noFill/>
          <a:ln w="9525">
            <a:noFill/>
            <a:miter lim="800000"/>
            <a:headEnd/>
            <a:tailEnd/>
          </a:ln>
        </p:spPr>
        <p:txBody>
          <a:bodyPr>
            <a:spAutoFit/>
          </a:bodyPr>
          <a:lstStyle/>
          <a:p>
            <a:r>
              <a:rPr lang="en-US" altLang="ja-JP" sz="2000">
                <a:cs typeface="Arial" charset="0"/>
              </a:rPr>
              <a:t>Global &amp; regional protection are complementary</a:t>
            </a:r>
            <a:endParaRPr lang="ja-JP" altLang="en-US" sz="2000">
              <a:cs typeface="Arial" charset="0"/>
            </a:endParaRPr>
          </a:p>
        </p:txBody>
      </p:sp>
      <p:sp>
        <p:nvSpPr>
          <p:cNvPr id="10" name="TextBox 9"/>
          <p:cNvSpPr txBox="1">
            <a:spLocks noChangeArrowheads="1"/>
          </p:cNvSpPr>
          <p:nvPr/>
        </p:nvSpPr>
        <p:spPr bwMode="auto">
          <a:xfrm>
            <a:off x="6000750" y="1785938"/>
            <a:ext cx="2714625" cy="1006475"/>
          </a:xfrm>
          <a:prstGeom prst="rect">
            <a:avLst/>
          </a:prstGeom>
          <a:noFill/>
          <a:ln w="9525">
            <a:noFill/>
            <a:miter lim="800000"/>
            <a:headEnd/>
            <a:tailEnd/>
          </a:ln>
        </p:spPr>
        <p:txBody>
          <a:bodyPr>
            <a:spAutoFit/>
          </a:bodyPr>
          <a:lstStyle/>
          <a:p>
            <a:r>
              <a:rPr lang="en-US" altLang="ja-JP" sz="2000">
                <a:cs typeface="Arial" charset="0"/>
              </a:rPr>
              <a:t>Global &amp; regional norms require national implementation</a:t>
            </a:r>
            <a:endParaRPr lang="ja-JP" altLang="en-US" sz="2000">
              <a:cs typeface="Arial" charset="0"/>
            </a:endParaRPr>
          </a:p>
        </p:txBody>
      </p:sp>
      <p:sp>
        <p:nvSpPr>
          <p:cNvPr id="12" name="TextBox 11"/>
          <p:cNvSpPr txBox="1">
            <a:spLocks noChangeArrowheads="1"/>
          </p:cNvSpPr>
          <p:nvPr/>
        </p:nvSpPr>
        <p:spPr bwMode="auto">
          <a:xfrm>
            <a:off x="1071563" y="5072063"/>
            <a:ext cx="3241675" cy="1006475"/>
          </a:xfrm>
          <a:prstGeom prst="rect">
            <a:avLst/>
          </a:prstGeom>
          <a:noFill/>
          <a:ln w="9525">
            <a:noFill/>
            <a:miter lim="800000"/>
            <a:headEnd/>
            <a:tailEnd/>
          </a:ln>
        </p:spPr>
        <p:txBody>
          <a:bodyPr>
            <a:spAutoFit/>
          </a:bodyPr>
          <a:lstStyle/>
          <a:p>
            <a:r>
              <a:rPr lang="en-US" altLang="ja-JP" sz="2000">
                <a:cs typeface="Arial" charset="0"/>
              </a:rPr>
              <a:t>National norms should be consistent with global and regional standards</a:t>
            </a:r>
            <a:endParaRPr lang="ja-JP" altLang="en-US" sz="2000">
              <a:cs typeface="Arial" charset="0"/>
            </a:endParaRPr>
          </a:p>
        </p:txBody>
      </p:sp>
      <p:sp>
        <p:nvSpPr>
          <p:cNvPr id="95237" name="Title 4"/>
          <p:cNvSpPr txBox="1">
            <a:spLocks/>
          </p:cNvSpPr>
          <p:nvPr/>
        </p:nvSpPr>
        <p:spPr bwMode="auto">
          <a:xfrm>
            <a:off x="1403350" y="274638"/>
            <a:ext cx="7283450" cy="1143000"/>
          </a:xfrm>
          <a:prstGeom prst="rect">
            <a:avLst/>
          </a:prstGeom>
          <a:noFill/>
          <a:ln w="9525">
            <a:noFill/>
            <a:miter lim="800000"/>
            <a:headEnd/>
            <a:tailEnd/>
          </a:ln>
        </p:spPr>
        <p:txBody>
          <a:bodyPr/>
          <a:lstStyle/>
          <a:p>
            <a:pPr algn="ctr"/>
            <a:r>
              <a:rPr lang="en-US" altLang="ja-JP" sz="3200">
                <a:cs typeface="Arial" charset="0"/>
              </a:rPr>
              <a:t>Links between national, regional and international protection systems</a:t>
            </a:r>
            <a:endParaRPr lang="ja-JP" altLang="en-US" sz="3200">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20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fade">
                                      <p:cBhvr>
                                        <p:cTn id="12" dur="2000"/>
                                        <p:tgtEl>
                                          <p:spTgt spid="1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p:bldP spid="10" grpId="0" build="allAtOnce"/>
      <p:bldP spid="12"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idx="4294967295"/>
          </p:nvPr>
        </p:nvSpPr>
        <p:spPr/>
        <p:txBody>
          <a:bodyPr/>
          <a:lstStyle/>
          <a:p>
            <a:pPr eaLnBrk="1" hangingPunct="1"/>
            <a:r>
              <a:rPr kumimoji="1" lang="en-US" altLang="ja-JP" smtClean="0">
                <a:cs typeface="ＭＳ Ｐゴシック"/>
              </a:rPr>
              <a:t>Milestones of </a:t>
            </a:r>
            <a:br>
              <a:rPr kumimoji="1" lang="en-US" altLang="ja-JP" smtClean="0">
                <a:cs typeface="ＭＳ Ｐゴシック"/>
              </a:rPr>
            </a:br>
            <a:r>
              <a:rPr kumimoji="1" lang="en-US" altLang="ja-JP" smtClean="0">
                <a:cs typeface="ＭＳ Ｐゴシック"/>
              </a:rPr>
              <a:t>HR Mainstreaming in UN</a:t>
            </a:r>
            <a:endParaRPr kumimoji="1" lang="ja-JP" altLang="en-US" smtClean="0">
              <a:cs typeface="ＭＳ Ｐゴシック"/>
            </a:endParaRPr>
          </a:p>
        </p:txBody>
      </p:sp>
      <p:graphicFrame>
        <p:nvGraphicFramePr>
          <p:cNvPr id="4" name="Content Placeholder 3"/>
          <p:cNvGraphicFramePr>
            <a:graphicFrameLocks noGrp="1"/>
          </p:cNvGraphicFramePr>
          <p:nvPr>
            <p:ph idx="4294967295"/>
          </p:nvPr>
        </p:nvGraphicFramePr>
        <p:xfrm>
          <a:off x="251520" y="1916832"/>
          <a:ext cx="889248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Oval 5"/>
          <p:cNvSpPr/>
          <p:nvPr/>
        </p:nvSpPr>
        <p:spPr>
          <a:xfrm>
            <a:off x="7235825" y="2636838"/>
            <a:ext cx="573088" cy="571500"/>
          </a:xfrm>
          <a:prstGeom prst="ellipse">
            <a:avLst/>
          </a:pr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7281" name="Rectangle 2"/>
          <p:cNvSpPr>
            <a:spLocks noGrp="1"/>
          </p:cNvSpPr>
          <p:nvPr>
            <p:ph type="title" idx="4294967295"/>
          </p:nvPr>
        </p:nvSpPr>
        <p:spPr/>
        <p:txBody>
          <a:bodyPr/>
          <a:lstStyle/>
          <a:p>
            <a:pPr eaLnBrk="1" hangingPunct="1"/>
            <a:endParaRPr lang="en-US" smtClean="0"/>
          </a:p>
        </p:txBody>
      </p:sp>
      <p:sp>
        <p:nvSpPr>
          <p:cNvPr id="97282" name="Rectangle 3"/>
          <p:cNvSpPr>
            <a:spLocks noGrp="1"/>
          </p:cNvSpPr>
          <p:nvPr>
            <p:ph type="body" idx="4294967295"/>
          </p:nvPr>
        </p:nvSpPr>
        <p:spPr>
          <a:xfrm>
            <a:off x="468313" y="1600200"/>
            <a:ext cx="8135937" cy="4525963"/>
          </a:xfrm>
        </p:spPr>
        <p:txBody>
          <a:bodyPr/>
          <a:lstStyle/>
          <a:p>
            <a:pPr eaLnBrk="1" hangingPunct="1">
              <a:buFont typeface="Arial" charset="0"/>
              <a:buNone/>
            </a:pPr>
            <a:endParaRPr lang="en-GB" smtClean="0"/>
          </a:p>
          <a:p>
            <a:pPr algn="ctr" eaLnBrk="1" hangingPunct="1">
              <a:buFont typeface="Arial" charset="0"/>
              <a:buNone/>
            </a:pPr>
            <a:r>
              <a:rPr lang="en-GB" sz="4400" smtClean="0"/>
              <a:t>Human rights – a closer look</a:t>
            </a:r>
            <a:endParaRPr lang="en-US" sz="4400" smtClean="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92899" name="Text Box 3"/>
          <p:cNvSpPr txBox="1">
            <a:spLocks noChangeArrowheads="1"/>
          </p:cNvSpPr>
          <p:nvPr/>
        </p:nvSpPr>
        <p:spPr bwMode="auto">
          <a:xfrm>
            <a:off x="1979613" y="1268413"/>
            <a:ext cx="5256212" cy="531812"/>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n-US" altLang="ja-JP" sz="2800" dirty="0">
                <a:latin typeface="+mn-lt"/>
                <a:cs typeface="Arial" charset="0"/>
              </a:rPr>
              <a:t>Duty-bearers</a:t>
            </a:r>
          </a:p>
        </p:txBody>
      </p:sp>
      <p:sp>
        <p:nvSpPr>
          <p:cNvPr id="9220" name="AutoShape 4"/>
          <p:cNvSpPr>
            <a:spLocks noChangeArrowheads="1"/>
          </p:cNvSpPr>
          <p:nvPr/>
        </p:nvSpPr>
        <p:spPr bwMode="auto">
          <a:xfrm>
            <a:off x="4211638" y="2060575"/>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a:latin typeface="Calibri" pitchFamily="34" charset="0"/>
              <a:cs typeface="Arial" charset="0"/>
            </a:endParaRPr>
          </a:p>
        </p:txBody>
      </p:sp>
      <p:sp>
        <p:nvSpPr>
          <p:cNvPr id="9221" name="AutoShape 5"/>
          <p:cNvSpPr>
            <a:spLocks noChangeArrowheads="1"/>
          </p:cNvSpPr>
          <p:nvPr/>
        </p:nvSpPr>
        <p:spPr bwMode="auto">
          <a:xfrm>
            <a:off x="1258888"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a:latin typeface="Calibri" pitchFamily="34" charset="0"/>
              <a:cs typeface="Arial" charset="0"/>
            </a:endParaRPr>
          </a:p>
        </p:txBody>
      </p:sp>
      <p:sp>
        <p:nvSpPr>
          <p:cNvPr id="9222" name="AutoShape 6"/>
          <p:cNvSpPr>
            <a:spLocks noChangeArrowheads="1"/>
          </p:cNvSpPr>
          <p:nvPr/>
        </p:nvSpPr>
        <p:spPr bwMode="auto">
          <a:xfrm>
            <a:off x="4140200"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a:latin typeface="Calibri" pitchFamily="34" charset="0"/>
              <a:cs typeface="Arial" charset="0"/>
            </a:endParaRPr>
          </a:p>
        </p:txBody>
      </p:sp>
      <p:sp>
        <p:nvSpPr>
          <p:cNvPr id="9223" name="AutoShape 7"/>
          <p:cNvSpPr>
            <a:spLocks noChangeArrowheads="1"/>
          </p:cNvSpPr>
          <p:nvPr/>
        </p:nvSpPr>
        <p:spPr bwMode="auto">
          <a:xfrm>
            <a:off x="6948488"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a:latin typeface="Calibri" pitchFamily="34" charset="0"/>
              <a:cs typeface="Arial" charset="0"/>
            </a:endParaRPr>
          </a:p>
        </p:txBody>
      </p:sp>
      <p:sp>
        <p:nvSpPr>
          <p:cNvPr id="592904" name="Text Box 8"/>
          <p:cNvSpPr txBox="1">
            <a:spLocks noChangeArrowheads="1"/>
          </p:cNvSpPr>
          <p:nvPr/>
        </p:nvSpPr>
        <p:spPr bwMode="auto">
          <a:xfrm>
            <a:off x="611188" y="3068638"/>
            <a:ext cx="2073275" cy="409575"/>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n-US" altLang="ja-JP" sz="2000" dirty="0">
                <a:latin typeface="+mn-lt"/>
                <a:cs typeface="Arial" charset="0"/>
              </a:rPr>
              <a:t>Respect</a:t>
            </a:r>
          </a:p>
        </p:txBody>
      </p:sp>
      <p:sp>
        <p:nvSpPr>
          <p:cNvPr id="592905" name="Text Box 9"/>
          <p:cNvSpPr txBox="1">
            <a:spLocks noChangeArrowheads="1"/>
          </p:cNvSpPr>
          <p:nvPr/>
        </p:nvSpPr>
        <p:spPr bwMode="auto">
          <a:xfrm>
            <a:off x="3419475" y="3068638"/>
            <a:ext cx="2073275" cy="409575"/>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n-US" altLang="ja-JP" sz="2000" dirty="0">
                <a:latin typeface="+mn-lt"/>
                <a:cs typeface="Arial" charset="0"/>
              </a:rPr>
              <a:t>Protect</a:t>
            </a:r>
          </a:p>
        </p:txBody>
      </p:sp>
      <p:sp>
        <p:nvSpPr>
          <p:cNvPr id="592906" name="Text Box 10"/>
          <p:cNvSpPr txBox="1">
            <a:spLocks noChangeArrowheads="1"/>
          </p:cNvSpPr>
          <p:nvPr/>
        </p:nvSpPr>
        <p:spPr bwMode="auto">
          <a:xfrm>
            <a:off x="6227763" y="3068638"/>
            <a:ext cx="2073275" cy="409575"/>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n-US" altLang="ja-JP" sz="2000">
                <a:latin typeface="+mn-lt"/>
                <a:cs typeface="Arial" charset="0"/>
              </a:rPr>
              <a:t>Fulfill</a:t>
            </a:r>
          </a:p>
        </p:txBody>
      </p:sp>
      <p:sp>
        <p:nvSpPr>
          <p:cNvPr id="592907" name="Text Box 11"/>
          <p:cNvSpPr txBox="1">
            <a:spLocks noChangeArrowheads="1"/>
          </p:cNvSpPr>
          <p:nvPr/>
        </p:nvSpPr>
        <p:spPr bwMode="auto">
          <a:xfrm>
            <a:off x="3419475" y="4724400"/>
            <a:ext cx="2305050" cy="928688"/>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eaLnBrk="0" fontAlgn="auto" hangingPunct="0">
              <a:spcAft>
                <a:spcPts val="0"/>
              </a:spcAft>
              <a:defRPr/>
            </a:pPr>
            <a:r>
              <a:rPr lang="en-US" altLang="ja-JP" i="1" dirty="0">
                <a:solidFill>
                  <a:srgbClr val="FF0000"/>
                </a:solidFill>
                <a:latin typeface="+mn-lt"/>
                <a:cs typeface="Arial" charset="0"/>
              </a:rPr>
              <a:t>Prevent</a:t>
            </a:r>
            <a:r>
              <a:rPr lang="en-US" altLang="ja-JP" dirty="0">
                <a:latin typeface="+mn-lt"/>
                <a:cs typeface="Arial" charset="0"/>
              </a:rPr>
              <a:t> others from interfering with the enjoyment of rights</a:t>
            </a:r>
          </a:p>
        </p:txBody>
      </p:sp>
      <p:sp>
        <p:nvSpPr>
          <p:cNvPr id="592908" name="Text Box 12"/>
          <p:cNvSpPr txBox="1">
            <a:spLocks noChangeArrowheads="1"/>
          </p:cNvSpPr>
          <p:nvPr/>
        </p:nvSpPr>
        <p:spPr bwMode="auto">
          <a:xfrm>
            <a:off x="539750" y="4724400"/>
            <a:ext cx="2303463" cy="928688"/>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eaLnBrk="0" fontAlgn="auto" hangingPunct="0">
              <a:spcAft>
                <a:spcPts val="0"/>
              </a:spcAft>
              <a:defRPr/>
            </a:pPr>
            <a:r>
              <a:rPr lang="en-US" altLang="ja-JP" i="1" dirty="0">
                <a:solidFill>
                  <a:srgbClr val="FF0000"/>
                </a:solidFill>
                <a:latin typeface="+mn-lt"/>
                <a:cs typeface="Arial" charset="0"/>
              </a:rPr>
              <a:t>Refrain</a:t>
            </a:r>
            <a:r>
              <a:rPr lang="en-US" altLang="ja-JP" dirty="0">
                <a:latin typeface="+mn-lt"/>
                <a:cs typeface="Arial" charset="0"/>
              </a:rPr>
              <a:t> from interfering with the enjoyment of rights</a:t>
            </a:r>
          </a:p>
        </p:txBody>
      </p:sp>
      <p:sp>
        <p:nvSpPr>
          <p:cNvPr id="592909" name="Text Box 13"/>
          <p:cNvSpPr txBox="1">
            <a:spLocks noChangeArrowheads="1"/>
          </p:cNvSpPr>
          <p:nvPr/>
        </p:nvSpPr>
        <p:spPr bwMode="auto">
          <a:xfrm>
            <a:off x="6156325" y="4724400"/>
            <a:ext cx="2217738" cy="1203325"/>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eaLnBrk="0" fontAlgn="auto" hangingPunct="0">
              <a:spcAft>
                <a:spcPts val="0"/>
              </a:spcAft>
              <a:defRPr/>
            </a:pPr>
            <a:r>
              <a:rPr lang="en-US" altLang="ja-JP" i="1" dirty="0">
                <a:solidFill>
                  <a:srgbClr val="FF0000"/>
                </a:solidFill>
                <a:latin typeface="+mn-lt"/>
                <a:cs typeface="Arial" charset="0"/>
              </a:rPr>
              <a:t>Adopt</a:t>
            </a:r>
            <a:r>
              <a:rPr lang="en-US" altLang="ja-JP" i="1" dirty="0">
                <a:latin typeface="+mn-lt"/>
                <a:cs typeface="Arial" charset="0"/>
              </a:rPr>
              <a:t> </a:t>
            </a:r>
            <a:r>
              <a:rPr lang="en-US" altLang="ja-JP" dirty="0">
                <a:latin typeface="+mn-lt"/>
                <a:cs typeface="Arial" charset="0"/>
              </a:rPr>
              <a:t>appropriate measures  towards full realization of rights</a:t>
            </a:r>
          </a:p>
        </p:txBody>
      </p:sp>
      <p:sp>
        <p:nvSpPr>
          <p:cNvPr id="99340" name="Title 16"/>
          <p:cNvSpPr>
            <a:spLocks noGrp="1"/>
          </p:cNvSpPr>
          <p:nvPr>
            <p:ph type="title" idx="4294967295"/>
          </p:nvPr>
        </p:nvSpPr>
        <p:spPr/>
        <p:txBody>
          <a:bodyPr/>
          <a:lstStyle/>
          <a:p>
            <a:pPr eaLnBrk="1" hangingPunct="1"/>
            <a:r>
              <a:rPr lang="en-US" altLang="ja-JP" smtClean="0">
                <a:cs typeface="ＭＳ Ｐゴシック"/>
              </a:rPr>
              <a:t>Human rights obligations</a:t>
            </a:r>
            <a:endParaRPr lang="ja-JP" altLang="en-US" smtClean="0">
              <a:cs typeface="ＭＳ Ｐゴシック"/>
            </a:endParaRPr>
          </a:p>
        </p:txBody>
      </p:sp>
      <p:sp>
        <p:nvSpPr>
          <p:cNvPr id="16" name="Rectangular Callout 15"/>
          <p:cNvSpPr/>
          <p:nvPr/>
        </p:nvSpPr>
        <p:spPr>
          <a:xfrm>
            <a:off x="5072063" y="2071688"/>
            <a:ext cx="2786062" cy="612775"/>
          </a:xfrm>
          <a:prstGeom prst="wedgeRectCallout">
            <a:avLst>
              <a:gd name="adj1" fmla="val -29303"/>
              <a:gd name="adj2" fmla="val -120456"/>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400" b="1">
                <a:solidFill>
                  <a:srgbClr val="FFFFFF"/>
                </a:solidFill>
              </a:rPr>
              <a:t>Right to water</a:t>
            </a:r>
            <a:endParaRPr lang="ja-JP" altLang="en-US" sz="2400" b="1">
              <a:solidFill>
                <a:srgbClr val="FFFFFF"/>
              </a:solidFill>
            </a:endParaRPr>
          </a:p>
        </p:txBody>
      </p:sp>
      <p:sp>
        <p:nvSpPr>
          <p:cNvPr id="19" name="Rectangular Callout 18"/>
          <p:cNvSpPr/>
          <p:nvPr/>
        </p:nvSpPr>
        <p:spPr>
          <a:xfrm>
            <a:off x="5715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400" b="1">
                <a:solidFill>
                  <a:srgbClr val="FFFFFF"/>
                </a:solidFill>
              </a:rPr>
              <a:t>Do not disconnect supply without due process</a:t>
            </a:r>
            <a:endParaRPr lang="ja-JP" altLang="en-US" sz="1400" b="1">
              <a:solidFill>
                <a:srgbClr val="FFFFFF"/>
              </a:solidFill>
            </a:endParaRPr>
          </a:p>
        </p:txBody>
      </p:sp>
      <p:sp>
        <p:nvSpPr>
          <p:cNvPr id="20" name="Rectangular Callout 19"/>
          <p:cNvSpPr/>
          <p:nvPr/>
        </p:nvSpPr>
        <p:spPr>
          <a:xfrm>
            <a:off x="34290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400" b="1">
                <a:solidFill>
                  <a:srgbClr val="FFFFFF"/>
                </a:solidFill>
              </a:rPr>
              <a:t>Pro-poor price regulation when supply is privatized</a:t>
            </a:r>
            <a:endParaRPr lang="ja-JP" altLang="en-US" sz="1400" b="1">
              <a:solidFill>
                <a:srgbClr val="FFFFFF"/>
              </a:solidFill>
            </a:endParaRPr>
          </a:p>
        </p:txBody>
      </p:sp>
      <p:sp>
        <p:nvSpPr>
          <p:cNvPr id="21" name="Rectangular Callout 20"/>
          <p:cNvSpPr/>
          <p:nvPr/>
        </p:nvSpPr>
        <p:spPr>
          <a:xfrm>
            <a:off x="62865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600" b="1">
                <a:solidFill>
                  <a:srgbClr val="FFFFFF"/>
                </a:solidFill>
              </a:rPr>
              <a:t>Ensure, over time, everyone is connected</a:t>
            </a:r>
            <a:endParaRPr lang="ja-JP" altLang="en-US" sz="1600" b="1">
              <a:solidFill>
                <a:srgbClr val="FFFF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92899">
                                            <p:bg/>
                                          </p:spTgt>
                                        </p:tgtEl>
                                        <p:attrNameLst>
                                          <p:attrName>style.visibility</p:attrName>
                                        </p:attrNameLst>
                                      </p:cBhvr>
                                      <p:to>
                                        <p:strVal val="visible"/>
                                      </p:to>
                                    </p:set>
                                    <p:animEffect transition="in" filter="fade">
                                      <p:cBhvr>
                                        <p:cTn id="7" dur="2000"/>
                                        <p:tgtEl>
                                          <p:spTgt spid="59289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2899">
                                            <p:txEl>
                                              <p:pRg st="0" end="0"/>
                                            </p:txEl>
                                          </p:spTgt>
                                        </p:tgtEl>
                                        <p:attrNameLst>
                                          <p:attrName>style.visibility</p:attrName>
                                        </p:attrNameLst>
                                      </p:cBhvr>
                                      <p:to>
                                        <p:strVal val="visible"/>
                                      </p:to>
                                    </p:set>
                                    <p:animEffect transition="in" filter="fade">
                                      <p:cBhvr>
                                        <p:cTn id="10" dur="2000"/>
                                        <p:tgtEl>
                                          <p:spTgt spid="59289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9220"/>
                                        </p:tgtEl>
                                        <p:attrNameLst>
                                          <p:attrName>style.visibility</p:attrName>
                                        </p:attrNameLst>
                                      </p:cBhvr>
                                      <p:to>
                                        <p:strVal val="visible"/>
                                      </p:to>
                                    </p:set>
                                    <p:animEffect transition="in" filter="blinds(horizontal)">
                                      <p:cBhvr>
                                        <p:cTn id="15" dur="500"/>
                                        <p:tgtEl>
                                          <p:spTgt spid="922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92904">
                                            <p:bg/>
                                          </p:spTgt>
                                        </p:tgtEl>
                                        <p:attrNameLst>
                                          <p:attrName>style.visibility</p:attrName>
                                        </p:attrNameLst>
                                      </p:cBhvr>
                                      <p:to>
                                        <p:strVal val="visible"/>
                                      </p:to>
                                    </p:set>
                                    <p:animEffect transition="in" filter="fade">
                                      <p:cBhvr>
                                        <p:cTn id="20" dur="2000"/>
                                        <p:tgtEl>
                                          <p:spTgt spid="592904">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92904">
                                            <p:txEl>
                                              <p:pRg st="0" end="0"/>
                                            </p:txEl>
                                          </p:spTgt>
                                        </p:tgtEl>
                                        <p:attrNameLst>
                                          <p:attrName>style.visibility</p:attrName>
                                        </p:attrNameLst>
                                      </p:cBhvr>
                                      <p:to>
                                        <p:strVal val="visible"/>
                                      </p:to>
                                    </p:set>
                                    <p:animEffect transition="in" filter="fade">
                                      <p:cBhvr>
                                        <p:cTn id="23" dur="2000"/>
                                        <p:tgtEl>
                                          <p:spTgt spid="592904">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92905">
                                            <p:bg/>
                                          </p:spTgt>
                                        </p:tgtEl>
                                        <p:attrNameLst>
                                          <p:attrName>style.visibility</p:attrName>
                                        </p:attrNameLst>
                                      </p:cBhvr>
                                      <p:to>
                                        <p:strVal val="visible"/>
                                      </p:to>
                                    </p:set>
                                    <p:animEffect transition="in" filter="fade">
                                      <p:cBhvr>
                                        <p:cTn id="28" dur="2000"/>
                                        <p:tgtEl>
                                          <p:spTgt spid="592905">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92905">
                                            <p:txEl>
                                              <p:pRg st="0" end="0"/>
                                            </p:txEl>
                                          </p:spTgt>
                                        </p:tgtEl>
                                        <p:attrNameLst>
                                          <p:attrName>style.visibility</p:attrName>
                                        </p:attrNameLst>
                                      </p:cBhvr>
                                      <p:to>
                                        <p:strVal val="visible"/>
                                      </p:to>
                                    </p:set>
                                    <p:animEffect transition="in" filter="fade">
                                      <p:cBhvr>
                                        <p:cTn id="31" dur="2000"/>
                                        <p:tgtEl>
                                          <p:spTgt spid="592905">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92906">
                                            <p:bg/>
                                          </p:spTgt>
                                        </p:tgtEl>
                                        <p:attrNameLst>
                                          <p:attrName>style.visibility</p:attrName>
                                        </p:attrNameLst>
                                      </p:cBhvr>
                                      <p:to>
                                        <p:strVal val="visible"/>
                                      </p:to>
                                    </p:set>
                                    <p:animEffect transition="in" filter="fade">
                                      <p:cBhvr>
                                        <p:cTn id="36" dur="2000"/>
                                        <p:tgtEl>
                                          <p:spTgt spid="592906">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92906">
                                            <p:txEl>
                                              <p:pRg st="0" end="0"/>
                                            </p:txEl>
                                          </p:spTgt>
                                        </p:tgtEl>
                                        <p:attrNameLst>
                                          <p:attrName>style.visibility</p:attrName>
                                        </p:attrNameLst>
                                      </p:cBhvr>
                                      <p:to>
                                        <p:strVal val="visible"/>
                                      </p:to>
                                    </p:set>
                                    <p:animEffect transition="in" filter="fade">
                                      <p:cBhvr>
                                        <p:cTn id="39" dur="2000"/>
                                        <p:tgtEl>
                                          <p:spTgt spid="592906">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9221"/>
                                        </p:tgtEl>
                                        <p:attrNameLst>
                                          <p:attrName>style.visibility</p:attrName>
                                        </p:attrNameLst>
                                      </p:cBhvr>
                                      <p:to>
                                        <p:strVal val="visible"/>
                                      </p:to>
                                    </p:set>
                                    <p:animEffect transition="in" filter="fade">
                                      <p:cBhvr>
                                        <p:cTn id="44" dur="2000"/>
                                        <p:tgtEl>
                                          <p:spTgt spid="922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92908"/>
                                        </p:tgtEl>
                                        <p:attrNameLst>
                                          <p:attrName>style.visibility</p:attrName>
                                        </p:attrNameLst>
                                      </p:cBhvr>
                                      <p:to>
                                        <p:strVal val="visible"/>
                                      </p:to>
                                    </p:set>
                                    <p:animEffect transition="in" filter="fade">
                                      <p:cBhvr>
                                        <p:cTn id="47" dur="2000"/>
                                        <p:tgtEl>
                                          <p:spTgt spid="59290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222"/>
                                        </p:tgtEl>
                                        <p:attrNameLst>
                                          <p:attrName>style.visibility</p:attrName>
                                        </p:attrNameLst>
                                      </p:cBhvr>
                                      <p:to>
                                        <p:strVal val="visible"/>
                                      </p:to>
                                    </p:set>
                                    <p:animEffect transition="in" filter="fade">
                                      <p:cBhvr>
                                        <p:cTn id="52" dur="2000"/>
                                        <p:tgtEl>
                                          <p:spTgt spid="922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92907"/>
                                        </p:tgtEl>
                                        <p:attrNameLst>
                                          <p:attrName>style.visibility</p:attrName>
                                        </p:attrNameLst>
                                      </p:cBhvr>
                                      <p:to>
                                        <p:strVal val="visible"/>
                                      </p:to>
                                    </p:set>
                                    <p:animEffect transition="in" filter="fade">
                                      <p:cBhvr>
                                        <p:cTn id="55" dur="2000"/>
                                        <p:tgtEl>
                                          <p:spTgt spid="592907"/>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9223"/>
                                        </p:tgtEl>
                                        <p:attrNameLst>
                                          <p:attrName>style.visibility</p:attrName>
                                        </p:attrNameLst>
                                      </p:cBhvr>
                                      <p:to>
                                        <p:strVal val="visible"/>
                                      </p:to>
                                    </p:set>
                                    <p:animEffect transition="in" filter="fade">
                                      <p:cBhvr>
                                        <p:cTn id="60" dur="2000"/>
                                        <p:tgtEl>
                                          <p:spTgt spid="922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92909"/>
                                        </p:tgtEl>
                                        <p:attrNameLst>
                                          <p:attrName>style.visibility</p:attrName>
                                        </p:attrNameLst>
                                      </p:cBhvr>
                                      <p:to>
                                        <p:strVal val="visible"/>
                                      </p:to>
                                    </p:set>
                                    <p:animEffect transition="in" filter="fade">
                                      <p:cBhvr>
                                        <p:cTn id="63" dur="2000"/>
                                        <p:tgtEl>
                                          <p:spTgt spid="592909"/>
                                        </p:tgtEl>
                                      </p:cBhvr>
                                    </p:animEffect>
                                  </p:childTnLst>
                                </p:cTn>
                              </p:par>
                            </p:childTnLst>
                          </p:cTn>
                        </p:par>
                      </p:childTnLst>
                    </p:cTn>
                  </p:par>
                  <p:par>
                    <p:cTn id="64" fill="hold">
                      <p:stCondLst>
                        <p:cond delay="indefinite"/>
                      </p:stCondLst>
                      <p:childTnLst>
                        <p:par>
                          <p:cTn id="65" fill="hold">
                            <p:stCondLst>
                              <p:cond delay="0"/>
                            </p:stCondLst>
                            <p:childTnLst>
                              <p:par>
                                <p:cTn id="66" presetID="3" presetClass="entr" presetSubtype="10" fill="hold" grpId="0" nodeType="click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blinds(horizontal)">
                                      <p:cBhvr>
                                        <p:cTn id="68" dur="500"/>
                                        <p:tgtEl>
                                          <p:spTgt spid="16"/>
                                        </p:tgtEl>
                                      </p:cBhvr>
                                    </p:animEffect>
                                  </p:childTnLst>
                                </p:cTn>
                              </p:par>
                            </p:childTnLst>
                          </p:cTn>
                        </p:par>
                      </p:childTnLst>
                    </p:cTn>
                  </p:par>
                  <p:par>
                    <p:cTn id="69" fill="hold">
                      <p:stCondLst>
                        <p:cond delay="indefinite"/>
                      </p:stCondLst>
                      <p:childTnLst>
                        <p:par>
                          <p:cTn id="70" fill="hold">
                            <p:stCondLst>
                              <p:cond delay="0"/>
                            </p:stCondLst>
                            <p:childTnLst>
                              <p:par>
                                <p:cTn id="71" presetID="3" presetClass="entr" presetSubtype="10" fill="hold" grpId="0" nodeType="click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blinds(horizontal)">
                                      <p:cBhvr>
                                        <p:cTn id="73" dur="500"/>
                                        <p:tgtEl>
                                          <p:spTgt spid="19"/>
                                        </p:tgtEl>
                                      </p:cBhvr>
                                    </p:animEffect>
                                  </p:childTnLst>
                                </p:cTn>
                              </p:par>
                            </p:childTnLst>
                          </p:cTn>
                        </p:par>
                      </p:childTnLst>
                    </p:cTn>
                  </p:par>
                  <p:par>
                    <p:cTn id="74" fill="hold">
                      <p:stCondLst>
                        <p:cond delay="indefinite"/>
                      </p:stCondLst>
                      <p:childTnLst>
                        <p:par>
                          <p:cTn id="75" fill="hold">
                            <p:stCondLst>
                              <p:cond delay="0"/>
                            </p:stCondLst>
                            <p:childTnLst>
                              <p:par>
                                <p:cTn id="76" presetID="3" presetClass="entr" presetSubtype="10" fill="hold" grpId="0" nodeType="click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blinds(horizontal)">
                                      <p:cBhvr>
                                        <p:cTn id="78" dur="500"/>
                                        <p:tgtEl>
                                          <p:spTgt spid="20"/>
                                        </p:tgtEl>
                                      </p:cBhvr>
                                    </p:animEffect>
                                  </p:childTnLst>
                                </p:cTn>
                              </p:par>
                            </p:childTnLst>
                          </p:cTn>
                        </p:par>
                      </p:childTnLst>
                    </p:cTn>
                  </p:par>
                  <p:par>
                    <p:cTn id="79" fill="hold">
                      <p:stCondLst>
                        <p:cond delay="indefinite"/>
                      </p:stCondLst>
                      <p:childTnLst>
                        <p:par>
                          <p:cTn id="80" fill="hold">
                            <p:stCondLst>
                              <p:cond delay="0"/>
                            </p:stCondLst>
                            <p:childTnLst>
                              <p:par>
                                <p:cTn id="81" presetID="3" presetClass="entr" presetSubtype="10" fill="hold" grpId="0" nodeType="click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blinds(horizontal)">
                                      <p:cBhvr>
                                        <p:cTn id="8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2899" grpId="0" build="allAtOnce" animBg="1"/>
      <p:bldP spid="9220" grpId="0" animBg="1"/>
      <p:bldP spid="9221" grpId="0" animBg="1"/>
      <p:bldP spid="9222" grpId="0" animBg="1"/>
      <p:bldP spid="9223" grpId="0" animBg="1"/>
      <p:bldP spid="592904" grpId="0" build="allAtOnce" animBg="1"/>
      <p:bldP spid="592905" grpId="0" build="allAtOnce" animBg="1"/>
      <p:bldP spid="592906" grpId="0" build="allAtOnce" animBg="1"/>
      <p:bldP spid="592907" grpId="0" animBg="1"/>
      <p:bldP spid="592908" grpId="0" animBg="1"/>
      <p:bldP spid="592909" grpId="0" animBg="1"/>
      <p:bldP spid="16" grpId="0" animBg="1"/>
      <p:bldP spid="19" grpId="0" animBg="1"/>
      <p:bldP spid="20" grpId="0" animBg="1"/>
      <p:bldP spid="21" grpId="0" animBg="1"/>
    </p:bld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3"/>
          <p:cNvSpPr txBox="1">
            <a:spLocks noChangeArrowheads="1"/>
          </p:cNvSpPr>
          <p:nvPr/>
        </p:nvSpPr>
        <p:spPr bwMode="auto">
          <a:xfrm>
            <a:off x="2339975" y="188913"/>
            <a:ext cx="5256213" cy="519112"/>
          </a:xfrm>
          <a:prstGeom prst="rect">
            <a:avLst/>
          </a:prstGeom>
          <a:solidFill>
            <a:srgbClr val="FFFFFF"/>
          </a:solidFill>
          <a:ln>
            <a:noFill/>
          </a:ln>
          <a:effectLst>
            <a:outerShdw dist="107763" dir="2700000" algn="ctr" rotWithShape="0">
              <a:srgbClr val="808080">
                <a:alpha val="50000"/>
              </a:srgbClr>
            </a:outerShdw>
          </a:effectLs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n-US" sz="2800" smtClean="0">
                <a:solidFill>
                  <a:srgbClr val="000000"/>
                </a:solidFill>
              </a:rPr>
              <a:t>Duty-bearer’s obligation to</a:t>
            </a:r>
          </a:p>
        </p:txBody>
      </p:sp>
      <p:sp>
        <p:nvSpPr>
          <p:cNvPr id="101378" name="AutoShape 4"/>
          <p:cNvSpPr>
            <a:spLocks noChangeArrowheads="1"/>
          </p:cNvSpPr>
          <p:nvPr/>
        </p:nvSpPr>
        <p:spPr bwMode="auto">
          <a:xfrm>
            <a:off x="4427538" y="765175"/>
            <a:ext cx="685800" cy="431800"/>
          </a:xfrm>
          <a:prstGeom prst="downArrow">
            <a:avLst>
              <a:gd name="adj1" fmla="val 50000"/>
              <a:gd name="adj2" fmla="val 25000"/>
            </a:avLst>
          </a:prstGeom>
          <a:solidFill>
            <a:schemeClr val="tx2"/>
          </a:solidFill>
          <a:ln w="9525">
            <a:solidFill>
              <a:schemeClr val="tx1"/>
            </a:solidFill>
            <a:miter lim="800000"/>
            <a:headEnd/>
            <a:tailEnd/>
          </a:ln>
        </p:spPr>
        <p:txBody>
          <a:bodyPr vert="eaVert" wrap="none" anchor="ctr"/>
          <a:lstStyle/>
          <a:p>
            <a:pPr>
              <a:lnSpc>
                <a:spcPct val="80000"/>
              </a:lnSpc>
              <a:spcBef>
                <a:spcPct val="20000"/>
              </a:spcBef>
              <a:buClr>
                <a:srgbClr val="006699"/>
              </a:buClr>
              <a:buFont typeface="Wingdings" pitchFamily="2" charset="2"/>
              <a:buChar char="§"/>
            </a:pPr>
            <a:endParaRPr lang="en-CA" sz="1600" b="1">
              <a:solidFill>
                <a:srgbClr val="000000"/>
              </a:solidFill>
            </a:endParaRPr>
          </a:p>
        </p:txBody>
      </p:sp>
      <p:sp>
        <p:nvSpPr>
          <p:cNvPr id="101379" name="AutoShape 5"/>
          <p:cNvSpPr>
            <a:spLocks noChangeArrowheads="1"/>
          </p:cNvSpPr>
          <p:nvPr/>
        </p:nvSpPr>
        <p:spPr bwMode="auto">
          <a:xfrm>
            <a:off x="1562100" y="1700213"/>
            <a:ext cx="685800" cy="385762"/>
          </a:xfrm>
          <a:prstGeom prst="downArrow">
            <a:avLst>
              <a:gd name="adj1" fmla="val 50000"/>
              <a:gd name="adj2" fmla="val 25000"/>
            </a:avLst>
          </a:prstGeom>
          <a:solidFill>
            <a:schemeClr val="tx2"/>
          </a:solidFill>
          <a:ln w="9525">
            <a:solidFill>
              <a:schemeClr val="tx1"/>
            </a:solidFill>
            <a:miter lim="800000"/>
            <a:headEnd/>
            <a:tailEnd/>
          </a:ln>
        </p:spPr>
        <p:txBody>
          <a:bodyPr vert="eaVert" wrap="none" anchor="ctr"/>
          <a:lstStyle/>
          <a:p>
            <a:pPr>
              <a:lnSpc>
                <a:spcPct val="80000"/>
              </a:lnSpc>
              <a:spcBef>
                <a:spcPct val="20000"/>
              </a:spcBef>
              <a:buClr>
                <a:srgbClr val="006699"/>
              </a:buClr>
              <a:buFont typeface="Wingdings" pitchFamily="2" charset="2"/>
              <a:buChar char="§"/>
            </a:pPr>
            <a:endParaRPr lang="en-CA" sz="1600" b="1">
              <a:solidFill>
                <a:srgbClr val="000000"/>
              </a:solidFill>
            </a:endParaRPr>
          </a:p>
        </p:txBody>
      </p:sp>
      <p:sp>
        <p:nvSpPr>
          <p:cNvPr id="101380" name="AutoShape 6"/>
          <p:cNvSpPr>
            <a:spLocks noChangeArrowheads="1"/>
          </p:cNvSpPr>
          <p:nvPr/>
        </p:nvSpPr>
        <p:spPr bwMode="auto">
          <a:xfrm>
            <a:off x="4443413" y="1700213"/>
            <a:ext cx="685800" cy="433387"/>
          </a:xfrm>
          <a:prstGeom prst="downArrow">
            <a:avLst>
              <a:gd name="adj1" fmla="val 50000"/>
              <a:gd name="adj2" fmla="val 25000"/>
            </a:avLst>
          </a:prstGeom>
          <a:solidFill>
            <a:schemeClr val="tx2"/>
          </a:solidFill>
          <a:ln w="9525">
            <a:solidFill>
              <a:schemeClr val="tx1"/>
            </a:solidFill>
            <a:miter lim="800000"/>
            <a:headEnd/>
            <a:tailEnd/>
          </a:ln>
        </p:spPr>
        <p:txBody>
          <a:bodyPr vert="eaVert" wrap="none" anchor="ctr"/>
          <a:lstStyle/>
          <a:p>
            <a:pPr>
              <a:lnSpc>
                <a:spcPct val="80000"/>
              </a:lnSpc>
              <a:spcBef>
                <a:spcPct val="20000"/>
              </a:spcBef>
              <a:buClr>
                <a:srgbClr val="006699"/>
              </a:buClr>
              <a:buFont typeface="Wingdings" pitchFamily="2" charset="2"/>
              <a:buChar char="§"/>
            </a:pPr>
            <a:endParaRPr lang="en-CA" sz="1600" b="1">
              <a:solidFill>
                <a:srgbClr val="000000"/>
              </a:solidFill>
            </a:endParaRPr>
          </a:p>
        </p:txBody>
      </p:sp>
      <p:sp>
        <p:nvSpPr>
          <p:cNvPr id="101381" name="AutoShape 7"/>
          <p:cNvSpPr>
            <a:spLocks noChangeArrowheads="1"/>
          </p:cNvSpPr>
          <p:nvPr/>
        </p:nvSpPr>
        <p:spPr bwMode="auto">
          <a:xfrm>
            <a:off x="7251700" y="1700213"/>
            <a:ext cx="685800" cy="433387"/>
          </a:xfrm>
          <a:prstGeom prst="downArrow">
            <a:avLst>
              <a:gd name="adj1" fmla="val 50000"/>
              <a:gd name="adj2" fmla="val 25000"/>
            </a:avLst>
          </a:prstGeom>
          <a:solidFill>
            <a:schemeClr val="tx2"/>
          </a:solidFill>
          <a:ln w="9525">
            <a:solidFill>
              <a:schemeClr val="tx1"/>
            </a:solidFill>
            <a:miter lim="800000"/>
            <a:headEnd/>
            <a:tailEnd/>
          </a:ln>
        </p:spPr>
        <p:txBody>
          <a:bodyPr vert="eaVert" wrap="none" anchor="ctr"/>
          <a:lstStyle/>
          <a:p>
            <a:pPr>
              <a:lnSpc>
                <a:spcPct val="80000"/>
              </a:lnSpc>
              <a:spcBef>
                <a:spcPct val="20000"/>
              </a:spcBef>
              <a:buClr>
                <a:srgbClr val="006699"/>
              </a:buClr>
              <a:buFont typeface="Wingdings" pitchFamily="2" charset="2"/>
              <a:buChar char="§"/>
            </a:pPr>
            <a:endParaRPr lang="en-CA" sz="1600" b="1">
              <a:solidFill>
                <a:srgbClr val="000000"/>
              </a:solidFill>
            </a:endParaRPr>
          </a:p>
        </p:txBody>
      </p:sp>
      <p:sp>
        <p:nvSpPr>
          <p:cNvPr id="16391" name="Text Box 8"/>
          <p:cNvSpPr txBox="1">
            <a:spLocks noChangeArrowheads="1"/>
          </p:cNvSpPr>
          <p:nvPr/>
        </p:nvSpPr>
        <p:spPr bwMode="auto">
          <a:xfrm>
            <a:off x="914400" y="1196975"/>
            <a:ext cx="2073275" cy="396875"/>
          </a:xfrm>
          <a:prstGeom prst="rect">
            <a:avLst/>
          </a:prstGeom>
          <a:solidFill>
            <a:srgbClr val="FFFFFF"/>
          </a:solidFill>
          <a:ln>
            <a:noFill/>
          </a:ln>
          <a:effectLst>
            <a:outerShdw dist="107763" dir="2700000" algn="ctr" rotWithShape="0">
              <a:srgbClr val="808080">
                <a:alpha val="50000"/>
              </a:srgbClr>
            </a:outerShdw>
          </a:effectLs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lgn="ctr">
              <a:defRPr/>
            </a:pPr>
            <a:r>
              <a:rPr lang="en-US" sz="2000" smtClean="0">
                <a:solidFill>
                  <a:srgbClr val="000000"/>
                </a:solidFill>
              </a:rPr>
              <a:t>Respect</a:t>
            </a:r>
          </a:p>
        </p:txBody>
      </p:sp>
      <p:sp>
        <p:nvSpPr>
          <p:cNvPr id="16392" name="Text Box 9"/>
          <p:cNvSpPr txBox="1">
            <a:spLocks noChangeArrowheads="1"/>
          </p:cNvSpPr>
          <p:nvPr/>
        </p:nvSpPr>
        <p:spPr bwMode="auto">
          <a:xfrm>
            <a:off x="3722688" y="1196975"/>
            <a:ext cx="2073275" cy="396875"/>
          </a:xfrm>
          <a:prstGeom prst="rect">
            <a:avLst/>
          </a:prstGeom>
          <a:solidFill>
            <a:srgbClr val="FFFFFF"/>
          </a:solidFill>
          <a:ln>
            <a:noFill/>
          </a:ln>
          <a:effectLst>
            <a:outerShdw dist="107763" dir="2700000" algn="ctr" rotWithShape="0">
              <a:srgbClr val="808080">
                <a:alpha val="50000"/>
              </a:srgbClr>
            </a:outerShdw>
          </a:effectLs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lgn="ctr">
              <a:defRPr/>
            </a:pPr>
            <a:r>
              <a:rPr lang="en-US" sz="2000" smtClean="0">
                <a:solidFill>
                  <a:srgbClr val="000000"/>
                </a:solidFill>
              </a:rPr>
              <a:t>Protect</a:t>
            </a:r>
          </a:p>
        </p:txBody>
      </p:sp>
      <p:sp>
        <p:nvSpPr>
          <p:cNvPr id="16393" name="Text Box 10"/>
          <p:cNvSpPr txBox="1">
            <a:spLocks noChangeArrowheads="1"/>
          </p:cNvSpPr>
          <p:nvPr/>
        </p:nvSpPr>
        <p:spPr bwMode="auto">
          <a:xfrm>
            <a:off x="6530975" y="1196975"/>
            <a:ext cx="2073275" cy="396875"/>
          </a:xfrm>
          <a:prstGeom prst="rect">
            <a:avLst/>
          </a:prstGeom>
          <a:solidFill>
            <a:srgbClr val="FFFFFF"/>
          </a:solidFill>
          <a:ln>
            <a:noFill/>
          </a:ln>
          <a:effectLst>
            <a:outerShdw dist="107763" dir="2700000" algn="ctr" rotWithShape="0">
              <a:srgbClr val="808080">
                <a:alpha val="50000"/>
              </a:srgbClr>
            </a:outerShdw>
          </a:effectLs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lgn="ctr">
              <a:defRPr/>
            </a:pPr>
            <a:r>
              <a:rPr lang="en-US" sz="2000" smtClean="0">
                <a:solidFill>
                  <a:srgbClr val="000000"/>
                </a:solidFill>
              </a:rPr>
              <a:t>Fulfill</a:t>
            </a:r>
          </a:p>
        </p:txBody>
      </p:sp>
      <p:sp>
        <p:nvSpPr>
          <p:cNvPr id="16394" name="Text Box 11"/>
          <p:cNvSpPr txBox="1">
            <a:spLocks noChangeArrowheads="1"/>
          </p:cNvSpPr>
          <p:nvPr/>
        </p:nvSpPr>
        <p:spPr bwMode="auto">
          <a:xfrm>
            <a:off x="3419475" y="2181225"/>
            <a:ext cx="2592388" cy="915988"/>
          </a:xfrm>
          <a:prstGeom prst="rect">
            <a:avLst/>
          </a:prstGeom>
          <a:solidFill>
            <a:srgbClr val="FFFFFF"/>
          </a:solidFill>
          <a:ln>
            <a:noFill/>
          </a:ln>
          <a:effectLst>
            <a:outerShdw dist="107763" dir="2700000" algn="ctr" rotWithShape="0">
              <a:srgbClr val="808080">
                <a:alpha val="50000"/>
              </a:srgbClr>
            </a:outerShdw>
          </a:effectLs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n-US" sz="1800" i="1" smtClean="0">
                <a:solidFill>
                  <a:srgbClr val="000000"/>
                </a:solidFill>
              </a:rPr>
              <a:t>Prevent</a:t>
            </a:r>
            <a:r>
              <a:rPr lang="en-US" sz="1800" smtClean="0">
                <a:solidFill>
                  <a:srgbClr val="000000"/>
                </a:solidFill>
              </a:rPr>
              <a:t> others from interfering with the enjoyment of a right</a:t>
            </a:r>
            <a:endParaRPr lang="en-US" sz="1800" b="0" smtClean="0">
              <a:solidFill>
                <a:srgbClr val="000000"/>
              </a:solidFill>
            </a:endParaRPr>
          </a:p>
        </p:txBody>
      </p:sp>
      <p:sp>
        <p:nvSpPr>
          <p:cNvPr id="16395" name="Text Box 12"/>
          <p:cNvSpPr txBox="1">
            <a:spLocks noChangeArrowheads="1"/>
          </p:cNvSpPr>
          <p:nvPr/>
        </p:nvSpPr>
        <p:spPr bwMode="auto">
          <a:xfrm>
            <a:off x="466725" y="2181225"/>
            <a:ext cx="2592388" cy="915988"/>
          </a:xfrm>
          <a:prstGeom prst="rect">
            <a:avLst/>
          </a:prstGeom>
          <a:solidFill>
            <a:srgbClr val="FFFFFF"/>
          </a:solidFill>
          <a:ln>
            <a:noFill/>
          </a:ln>
          <a:effectLst>
            <a:outerShdw dist="107763" dir="2700000" algn="ctr" rotWithShape="0">
              <a:srgbClr val="808080">
                <a:alpha val="50000"/>
              </a:srgbClr>
            </a:outerShdw>
          </a:effectLs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n-US" sz="1800" i="1" smtClean="0">
                <a:solidFill>
                  <a:srgbClr val="000000"/>
                </a:solidFill>
              </a:rPr>
              <a:t>Refrain</a:t>
            </a:r>
            <a:r>
              <a:rPr lang="en-US" sz="1800" smtClean="0">
                <a:solidFill>
                  <a:srgbClr val="000000"/>
                </a:solidFill>
              </a:rPr>
              <a:t> from interfering with the enjoyment of the right</a:t>
            </a:r>
            <a:endParaRPr lang="en-US" sz="1800" b="0" smtClean="0">
              <a:solidFill>
                <a:srgbClr val="000000"/>
              </a:solidFill>
            </a:endParaRPr>
          </a:p>
        </p:txBody>
      </p:sp>
      <p:sp>
        <p:nvSpPr>
          <p:cNvPr id="16396" name="Text Box 13"/>
          <p:cNvSpPr txBox="1">
            <a:spLocks noChangeArrowheads="1"/>
          </p:cNvSpPr>
          <p:nvPr/>
        </p:nvSpPr>
        <p:spPr bwMode="auto">
          <a:xfrm>
            <a:off x="6300788" y="2181225"/>
            <a:ext cx="2663825" cy="915988"/>
          </a:xfrm>
          <a:prstGeom prst="rect">
            <a:avLst/>
          </a:prstGeom>
          <a:solidFill>
            <a:srgbClr val="FFFFFF"/>
          </a:solidFill>
          <a:ln>
            <a:noFill/>
          </a:ln>
          <a:effectLst>
            <a:outerShdw dist="107763" dir="2700000" algn="ctr" rotWithShape="0">
              <a:srgbClr val="808080">
                <a:alpha val="50000"/>
              </a:srgbClr>
            </a:outerShdw>
          </a:effectLs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n-US" sz="1800" i="1" smtClean="0">
                <a:solidFill>
                  <a:srgbClr val="000000"/>
                </a:solidFill>
              </a:rPr>
              <a:t>Adopt </a:t>
            </a:r>
            <a:r>
              <a:rPr lang="en-US" sz="1800" smtClean="0">
                <a:solidFill>
                  <a:srgbClr val="000000"/>
                </a:solidFill>
              </a:rPr>
              <a:t>appropriate measures towards full realization of the right</a:t>
            </a:r>
          </a:p>
        </p:txBody>
      </p:sp>
      <p:sp>
        <p:nvSpPr>
          <p:cNvPr id="16397" name="Text Box 14"/>
          <p:cNvSpPr txBox="1">
            <a:spLocks noChangeArrowheads="1"/>
          </p:cNvSpPr>
          <p:nvPr/>
        </p:nvSpPr>
        <p:spPr bwMode="auto">
          <a:xfrm>
            <a:off x="468313" y="3201988"/>
            <a:ext cx="2592387" cy="1739900"/>
          </a:xfrm>
          <a:prstGeom prst="rect">
            <a:avLst/>
          </a:prstGeom>
          <a:solidFill>
            <a:srgbClr val="FFFFFF"/>
          </a:solidFill>
          <a:ln>
            <a:noFill/>
          </a:ln>
          <a:effectLst>
            <a:outerShdw dist="107763" dir="2700000" algn="ctr" rotWithShape="0">
              <a:srgbClr val="808080">
                <a:alpha val="50000"/>
              </a:srgbClr>
            </a:outerShdw>
          </a:effectLs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n-US" sz="1800" smtClean="0">
                <a:solidFill>
                  <a:srgbClr val="000000"/>
                </a:solidFill>
              </a:rPr>
              <a:t>MoH guidelines, training, supervision to ensure that HIV status is </a:t>
            </a:r>
            <a:r>
              <a:rPr lang="en-US" sz="1800" u="sng" smtClean="0">
                <a:solidFill>
                  <a:srgbClr val="000000"/>
                </a:solidFill>
              </a:rPr>
              <a:t>not used</a:t>
            </a:r>
            <a:r>
              <a:rPr lang="en-US" sz="1800" smtClean="0">
                <a:solidFill>
                  <a:srgbClr val="000000"/>
                </a:solidFill>
              </a:rPr>
              <a:t> to determine access to health care</a:t>
            </a:r>
            <a:endParaRPr lang="en-US" sz="1800" b="0" smtClean="0">
              <a:solidFill>
                <a:srgbClr val="000000"/>
              </a:solidFill>
            </a:endParaRPr>
          </a:p>
        </p:txBody>
      </p:sp>
      <p:sp>
        <p:nvSpPr>
          <p:cNvPr id="101389" name="Rectangle 4"/>
          <p:cNvSpPr>
            <a:spLocks noChangeArrowheads="1"/>
          </p:cNvSpPr>
          <p:nvPr/>
        </p:nvSpPr>
        <p:spPr bwMode="auto">
          <a:xfrm rot="-5400000">
            <a:off x="-510381" y="3736181"/>
            <a:ext cx="1524000" cy="719138"/>
          </a:xfrm>
          <a:prstGeom prst="rect">
            <a:avLst/>
          </a:prstGeom>
          <a:noFill/>
          <a:ln w="9525">
            <a:noFill/>
            <a:miter lim="800000"/>
            <a:headEnd/>
            <a:tailEnd/>
          </a:ln>
        </p:spPr>
        <p:txBody>
          <a:bodyPr wrap="none" anchor="ctr"/>
          <a:lstStyle/>
          <a:p>
            <a:pPr algn="ctr">
              <a:lnSpc>
                <a:spcPct val="90000"/>
              </a:lnSpc>
              <a:spcBef>
                <a:spcPct val="20000"/>
              </a:spcBef>
            </a:pPr>
            <a:r>
              <a:rPr lang="en-US" altLang="ja-JP" sz="1600" b="1">
                <a:solidFill>
                  <a:srgbClr val="FF0000"/>
                </a:solidFill>
                <a:cs typeface="ＭＳ Ｐゴシック"/>
              </a:rPr>
              <a:t>Examples</a:t>
            </a:r>
          </a:p>
        </p:txBody>
      </p:sp>
      <p:sp>
        <p:nvSpPr>
          <p:cNvPr id="16399" name="Text Box 19"/>
          <p:cNvSpPr txBox="1">
            <a:spLocks noChangeArrowheads="1"/>
          </p:cNvSpPr>
          <p:nvPr/>
        </p:nvSpPr>
        <p:spPr bwMode="auto">
          <a:xfrm>
            <a:off x="3492500" y="3249613"/>
            <a:ext cx="2592388" cy="1465262"/>
          </a:xfrm>
          <a:prstGeom prst="rect">
            <a:avLst/>
          </a:prstGeom>
          <a:solidFill>
            <a:srgbClr val="FFFFFF"/>
          </a:solidFill>
          <a:ln>
            <a:noFill/>
          </a:ln>
          <a:effectLst>
            <a:outerShdw dist="107763" dir="2700000" algn="ctr" rotWithShape="0">
              <a:srgbClr val="808080">
                <a:alpha val="50000"/>
              </a:srgbClr>
            </a:outerShdw>
          </a:effectLs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n-US" sz="1800" smtClean="0">
                <a:solidFill>
                  <a:srgbClr val="000000"/>
                </a:solidFill>
              </a:rPr>
              <a:t>Labour law &amp; MoL guidelines that makes </a:t>
            </a:r>
            <a:r>
              <a:rPr lang="en-US" sz="1800" u="sng" smtClean="0">
                <a:solidFill>
                  <a:srgbClr val="000000"/>
                </a:solidFill>
              </a:rPr>
              <a:t>mandatory HIV testing illegal</a:t>
            </a:r>
            <a:r>
              <a:rPr lang="en-US" sz="1800" smtClean="0">
                <a:solidFill>
                  <a:srgbClr val="000000"/>
                </a:solidFill>
              </a:rPr>
              <a:t> for job applications</a:t>
            </a:r>
            <a:endParaRPr lang="en-US" sz="1800" b="0" smtClean="0">
              <a:solidFill>
                <a:srgbClr val="000000"/>
              </a:solidFill>
            </a:endParaRPr>
          </a:p>
        </p:txBody>
      </p:sp>
      <p:sp>
        <p:nvSpPr>
          <p:cNvPr id="16400" name="Text Box 20"/>
          <p:cNvSpPr txBox="1">
            <a:spLocks noChangeArrowheads="1"/>
          </p:cNvSpPr>
          <p:nvPr/>
        </p:nvSpPr>
        <p:spPr bwMode="auto">
          <a:xfrm>
            <a:off x="6443663" y="3262313"/>
            <a:ext cx="2592387" cy="1465262"/>
          </a:xfrm>
          <a:prstGeom prst="rect">
            <a:avLst/>
          </a:prstGeom>
          <a:solidFill>
            <a:srgbClr val="FFFFFF"/>
          </a:solidFill>
          <a:ln>
            <a:noFill/>
          </a:ln>
          <a:effectLst>
            <a:outerShdw dist="107763" dir="2700000" algn="ctr" rotWithShape="0">
              <a:srgbClr val="808080">
                <a:alpha val="50000"/>
              </a:srgbClr>
            </a:outerShdw>
          </a:effectLs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n-US" sz="1800" u="sng" smtClean="0">
                <a:solidFill>
                  <a:srgbClr val="000000"/>
                </a:solidFill>
              </a:rPr>
              <a:t>Reform of property and inheritance rules</a:t>
            </a:r>
            <a:r>
              <a:rPr lang="en-US" sz="1800" smtClean="0">
                <a:solidFill>
                  <a:srgbClr val="000000"/>
                </a:solidFill>
              </a:rPr>
              <a:t> to help women cope with impacts of HIV and AIDS </a:t>
            </a:r>
            <a:endParaRPr lang="en-US" sz="1800" b="0" smtClean="0">
              <a:solidFill>
                <a:srgbClr val="000000"/>
              </a:solidFill>
            </a:endParaRPr>
          </a:p>
        </p:txBody>
      </p:sp>
      <p:sp>
        <p:nvSpPr>
          <p:cNvPr id="2" name="Rectangle 1"/>
          <p:cNvSpPr>
            <a:spLocks noChangeArrowheads="1"/>
          </p:cNvSpPr>
          <p:nvPr/>
        </p:nvSpPr>
        <p:spPr bwMode="auto">
          <a:xfrm>
            <a:off x="723900" y="5459413"/>
            <a:ext cx="2081213" cy="974725"/>
          </a:xfrm>
          <a:prstGeom prst="rect">
            <a:avLst/>
          </a:prstGeom>
          <a:solidFill>
            <a:srgbClr val="FFFF00"/>
          </a:solidFill>
          <a:ln w="9525">
            <a:noFill/>
            <a:miter lim="800000"/>
            <a:headEnd/>
            <a:tailEnd/>
          </a:ln>
        </p:spPr>
        <p:txBody>
          <a:bodyPr>
            <a:spAutoFit/>
          </a:bodyPr>
          <a:lstStyle/>
          <a:p>
            <a:pPr algn="ctr">
              <a:buClr>
                <a:srgbClr val="006699"/>
              </a:buClr>
              <a:buFont typeface="Wingdings" pitchFamily="2" charset="2"/>
              <a:buNone/>
            </a:pPr>
            <a:r>
              <a:rPr lang="en-US" sz="1600" b="1">
                <a:solidFill>
                  <a:srgbClr val="000000"/>
                </a:solidFill>
              </a:rPr>
              <a:t>Right to health </a:t>
            </a:r>
          </a:p>
          <a:p>
            <a:pPr algn="ctr">
              <a:buClr>
                <a:srgbClr val="006699"/>
              </a:buClr>
              <a:buFont typeface="Wingdings" pitchFamily="2" charset="2"/>
              <a:buNone/>
            </a:pPr>
            <a:r>
              <a:rPr lang="en-US" sz="1400" b="1">
                <a:solidFill>
                  <a:srgbClr val="000000"/>
                </a:solidFill>
              </a:rPr>
              <a:t>UDHR </a:t>
            </a:r>
            <a:r>
              <a:rPr lang="en-US" altLang="zh-CN" sz="1400" b="1">
                <a:solidFill>
                  <a:srgbClr val="000000"/>
                </a:solidFill>
                <a:cs typeface="宋体"/>
              </a:rPr>
              <a:t>Art. 25, ICESCR Art. 12; CEDAW Art. 12; CRC Art. 24 </a:t>
            </a:r>
            <a:endParaRPr lang="en-US" sz="1400" b="1">
              <a:solidFill>
                <a:srgbClr val="000000"/>
              </a:solidFill>
            </a:endParaRPr>
          </a:p>
        </p:txBody>
      </p:sp>
      <p:sp>
        <p:nvSpPr>
          <p:cNvPr id="19" name="Rectangle 18"/>
          <p:cNvSpPr>
            <a:spLocks noChangeArrowheads="1"/>
          </p:cNvSpPr>
          <p:nvPr/>
        </p:nvSpPr>
        <p:spPr bwMode="auto">
          <a:xfrm>
            <a:off x="3748088" y="5373688"/>
            <a:ext cx="2081212" cy="1250950"/>
          </a:xfrm>
          <a:prstGeom prst="rect">
            <a:avLst/>
          </a:prstGeom>
          <a:solidFill>
            <a:srgbClr val="FFFF00"/>
          </a:solidFill>
          <a:ln w="9525">
            <a:noFill/>
            <a:miter lim="800000"/>
            <a:headEnd/>
            <a:tailEnd/>
          </a:ln>
        </p:spPr>
        <p:txBody>
          <a:bodyPr>
            <a:spAutoFit/>
          </a:bodyPr>
          <a:lstStyle/>
          <a:p>
            <a:pPr algn="ctr">
              <a:buClr>
                <a:srgbClr val="006699"/>
              </a:buClr>
              <a:buFont typeface="Wingdings" pitchFamily="2" charset="2"/>
              <a:buNone/>
            </a:pPr>
            <a:r>
              <a:rPr lang="en-US" sz="1600" b="1">
                <a:solidFill>
                  <a:srgbClr val="000000"/>
                </a:solidFill>
              </a:rPr>
              <a:t>Right to privacy </a:t>
            </a:r>
            <a:r>
              <a:rPr lang="en-US" sz="1400" b="1">
                <a:solidFill>
                  <a:srgbClr val="000000"/>
                </a:solidFill>
              </a:rPr>
              <a:t>ICCPR Art. 17</a:t>
            </a:r>
          </a:p>
          <a:p>
            <a:pPr algn="ctr">
              <a:buClr>
                <a:srgbClr val="006699"/>
              </a:buClr>
              <a:buFont typeface="Wingdings" pitchFamily="2" charset="2"/>
              <a:buNone/>
            </a:pPr>
            <a:r>
              <a:rPr lang="en-US" sz="1600" b="1">
                <a:solidFill>
                  <a:srgbClr val="000000"/>
                </a:solidFill>
              </a:rPr>
              <a:t>Right to liberty and security of person </a:t>
            </a:r>
            <a:r>
              <a:rPr lang="en-US" sz="1400" b="1">
                <a:solidFill>
                  <a:srgbClr val="000000"/>
                </a:solidFill>
              </a:rPr>
              <a:t>ICCPR Art. 9</a:t>
            </a:r>
          </a:p>
        </p:txBody>
      </p:sp>
      <p:sp>
        <p:nvSpPr>
          <p:cNvPr id="20" name="Rectangle 19"/>
          <p:cNvSpPr>
            <a:spLocks noChangeArrowheads="1"/>
          </p:cNvSpPr>
          <p:nvPr/>
        </p:nvSpPr>
        <p:spPr bwMode="auto">
          <a:xfrm>
            <a:off x="6300788" y="4797425"/>
            <a:ext cx="2808287" cy="2016125"/>
          </a:xfrm>
          <a:prstGeom prst="rect">
            <a:avLst/>
          </a:prstGeom>
          <a:solidFill>
            <a:srgbClr val="FFFF00"/>
          </a:solidFill>
          <a:ln w="9525">
            <a:noFill/>
            <a:miter lim="800000"/>
            <a:headEnd/>
            <a:tailEnd/>
          </a:ln>
        </p:spPr>
        <p:txBody>
          <a:bodyPr>
            <a:spAutoFit/>
          </a:bodyPr>
          <a:lstStyle/>
          <a:p>
            <a:pPr algn="ctr">
              <a:buClr>
                <a:srgbClr val="006699"/>
              </a:buClr>
              <a:buFont typeface="Wingdings" pitchFamily="2" charset="2"/>
              <a:buNone/>
            </a:pPr>
            <a:r>
              <a:rPr lang="en-US" sz="1600" b="1">
                <a:solidFill>
                  <a:srgbClr val="000000"/>
                </a:solidFill>
              </a:rPr>
              <a:t>Women’s right to legal capacity and equality in the family </a:t>
            </a:r>
          </a:p>
          <a:p>
            <a:pPr algn="ctr">
              <a:buClr>
                <a:srgbClr val="006699"/>
              </a:buClr>
              <a:buFont typeface="Wingdings" pitchFamily="2" charset="2"/>
              <a:buNone/>
            </a:pPr>
            <a:r>
              <a:rPr lang="en-US" sz="1400" b="1">
                <a:solidFill>
                  <a:srgbClr val="000000"/>
                </a:solidFill>
              </a:rPr>
              <a:t>CEDAW Art . 16</a:t>
            </a:r>
          </a:p>
          <a:p>
            <a:pPr algn="ctr">
              <a:buClr>
                <a:srgbClr val="006699"/>
              </a:buClr>
              <a:buFont typeface="Wingdings" pitchFamily="2" charset="2"/>
              <a:buNone/>
            </a:pPr>
            <a:r>
              <a:rPr lang="en-US" sz="1600" b="1">
                <a:solidFill>
                  <a:srgbClr val="000000"/>
                </a:solidFill>
              </a:rPr>
              <a:t>Right to protection of the family </a:t>
            </a:r>
            <a:r>
              <a:rPr lang="en-US" sz="1400" b="1">
                <a:solidFill>
                  <a:srgbClr val="000000"/>
                </a:solidFill>
              </a:rPr>
              <a:t>UDHR Art. 16 </a:t>
            </a:r>
          </a:p>
          <a:p>
            <a:pPr algn="ctr">
              <a:buClr>
                <a:srgbClr val="006699"/>
              </a:buClr>
              <a:buFont typeface="Wingdings" pitchFamily="2" charset="2"/>
              <a:buNone/>
            </a:pPr>
            <a:r>
              <a:rPr lang="en-US" sz="1600" b="1">
                <a:solidFill>
                  <a:srgbClr val="000000"/>
                </a:solidFill>
              </a:rPr>
              <a:t>A range of children’s rights </a:t>
            </a:r>
            <a:r>
              <a:rPr lang="en-US" sz="1400" b="1">
                <a:solidFill>
                  <a:srgbClr val="000000"/>
                </a:solidFill>
              </a:rPr>
              <a:t>CRC</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9" grpId="0" animBg="1"/>
      <p:bldP spid="20" grpId="0" animBg="1"/>
    </p:bld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3425" name="Title 1"/>
          <p:cNvSpPr>
            <a:spLocks noGrp="1"/>
          </p:cNvSpPr>
          <p:nvPr>
            <p:ph type="title" idx="4294967295"/>
          </p:nvPr>
        </p:nvSpPr>
        <p:spPr/>
        <p:txBody>
          <a:bodyPr/>
          <a:lstStyle/>
          <a:p>
            <a:pPr eaLnBrk="1" hangingPunct="1"/>
            <a:r>
              <a:rPr kumimoji="1" lang="en-US" altLang="ja-JP" sz="3600" b="1" smtClean="0">
                <a:cs typeface="ＭＳ Ｐゴシック"/>
              </a:rPr>
              <a:t>Dimensions/Elements of HR</a:t>
            </a:r>
            <a:endParaRPr kumimoji="1" lang="ja-JP" altLang="en-US" sz="3600" b="1" smtClean="0">
              <a:cs typeface="ＭＳ Ｐゴシック"/>
            </a:endParaRPr>
          </a:p>
        </p:txBody>
      </p:sp>
      <p:sp>
        <p:nvSpPr>
          <p:cNvPr id="3" name="Content Placeholder 2"/>
          <p:cNvSpPr>
            <a:spLocks noGrp="1"/>
          </p:cNvSpPr>
          <p:nvPr>
            <p:ph idx="4294967295"/>
          </p:nvPr>
        </p:nvSpPr>
        <p:spPr/>
        <p:txBody>
          <a:bodyPr/>
          <a:lstStyle/>
          <a:p>
            <a:pPr marL="0" indent="0" eaLnBrk="1" hangingPunct="1">
              <a:lnSpc>
                <a:spcPct val="80000"/>
              </a:lnSpc>
              <a:buFont typeface="Arial" charset="0"/>
              <a:buNone/>
            </a:pPr>
            <a:endParaRPr kumimoji="1" lang="en-US" altLang="ja-JP" sz="3000" smtClean="0">
              <a:cs typeface="ＭＳ Ｐゴシック"/>
            </a:endParaRPr>
          </a:p>
          <a:p>
            <a:pPr marL="0" indent="0" eaLnBrk="1" hangingPunct="1">
              <a:lnSpc>
                <a:spcPct val="80000"/>
              </a:lnSpc>
            </a:pPr>
            <a:r>
              <a:rPr lang="en-US" altLang="ja-JP" sz="3000" smtClean="0">
                <a:cs typeface="ＭＳ Ｐゴシック"/>
              </a:rPr>
              <a:t>Availability</a:t>
            </a:r>
          </a:p>
          <a:p>
            <a:pPr marL="0" indent="0" eaLnBrk="1" hangingPunct="1">
              <a:lnSpc>
                <a:spcPct val="80000"/>
              </a:lnSpc>
            </a:pPr>
            <a:r>
              <a:rPr kumimoji="1" lang="en-US" altLang="ja-JP" sz="3000" smtClean="0">
                <a:cs typeface="ＭＳ Ｐゴシック"/>
              </a:rPr>
              <a:t>Accessibility</a:t>
            </a:r>
          </a:p>
          <a:p>
            <a:pPr lvl="1" eaLnBrk="1" hangingPunct="1">
              <a:lnSpc>
                <a:spcPct val="80000"/>
              </a:lnSpc>
            </a:pPr>
            <a:r>
              <a:rPr lang="en-US" altLang="ja-JP" sz="2600" smtClean="0">
                <a:cs typeface="ＭＳ Ｐゴシック"/>
              </a:rPr>
              <a:t>Non-discrimination</a:t>
            </a:r>
          </a:p>
          <a:p>
            <a:pPr lvl="1" eaLnBrk="1" hangingPunct="1">
              <a:lnSpc>
                <a:spcPct val="80000"/>
              </a:lnSpc>
            </a:pPr>
            <a:r>
              <a:rPr kumimoji="1" lang="en-US" altLang="ja-JP" sz="2600" smtClean="0">
                <a:cs typeface="ＭＳ Ｐゴシック"/>
              </a:rPr>
              <a:t>Physical accessibility</a:t>
            </a:r>
          </a:p>
          <a:p>
            <a:pPr lvl="1" eaLnBrk="1" hangingPunct="1">
              <a:lnSpc>
                <a:spcPct val="80000"/>
              </a:lnSpc>
            </a:pPr>
            <a:r>
              <a:rPr lang="en-US" altLang="ja-JP" sz="2600" smtClean="0">
                <a:cs typeface="ＭＳ Ｐゴシック"/>
              </a:rPr>
              <a:t>Economic accessibility (affordability)</a:t>
            </a:r>
          </a:p>
          <a:p>
            <a:pPr marL="0" indent="0" eaLnBrk="1" hangingPunct="1">
              <a:lnSpc>
                <a:spcPct val="80000"/>
              </a:lnSpc>
            </a:pPr>
            <a:r>
              <a:rPr kumimoji="1" lang="en-US" altLang="ja-JP" sz="3000" smtClean="0">
                <a:cs typeface="ＭＳ Ｐゴシック"/>
              </a:rPr>
              <a:t>Acceptability</a:t>
            </a:r>
          </a:p>
          <a:p>
            <a:pPr marL="0" indent="0" eaLnBrk="1" hangingPunct="1">
              <a:lnSpc>
                <a:spcPct val="80000"/>
              </a:lnSpc>
            </a:pPr>
            <a:r>
              <a:rPr lang="en-US" altLang="ja-JP" sz="3000" smtClean="0">
                <a:cs typeface="ＭＳ Ｐゴシック"/>
              </a:rPr>
              <a:t>Adaptability</a:t>
            </a:r>
          </a:p>
          <a:p>
            <a:pPr marL="0" indent="0" eaLnBrk="1" hangingPunct="1">
              <a:lnSpc>
                <a:spcPct val="80000"/>
              </a:lnSpc>
            </a:pPr>
            <a:r>
              <a:rPr kumimoji="1" lang="en-US" altLang="ja-JP" sz="3000" smtClean="0">
                <a:cs typeface="ＭＳ Ｐゴシック"/>
              </a:rPr>
              <a:t>Quality</a:t>
            </a:r>
          </a:p>
          <a:p>
            <a:pPr marL="0" indent="0" eaLnBrk="1" hangingPunct="1">
              <a:lnSpc>
                <a:spcPct val="80000"/>
              </a:lnSpc>
            </a:pPr>
            <a:r>
              <a:rPr kumimoji="1" lang="en-US" altLang="ja-JP" sz="3000" smtClean="0">
                <a:cs typeface="ＭＳ Ｐゴシック"/>
              </a:rPr>
              <a:t>Appropriateness</a:t>
            </a:r>
          </a:p>
          <a:p>
            <a:pPr marL="0" indent="0" eaLnBrk="1" hangingPunct="1">
              <a:lnSpc>
                <a:spcPct val="80000"/>
              </a:lnSpc>
            </a:pPr>
            <a:endParaRPr kumimoji="1" lang="ja-JP" altLang="en-US" sz="3000" smtClean="0">
              <a:cs typeface="ＭＳ Ｐゴシック"/>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20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20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20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2000"/>
                                        <p:tgtEl>
                                          <p:spTgt spid="3">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2000"/>
                                        <p:tgtEl>
                                          <p:spTgt spid="3">
                                            <p:txEl>
                                              <p:pRg st="7" end="7"/>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fade">
                                      <p:cBhvr>
                                        <p:cTn id="36" dur="2000"/>
                                        <p:tgtEl>
                                          <p:spTgt spid="3">
                                            <p:txEl>
                                              <p:pRg st="8" end="8"/>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Effect transition="in" filter="fade">
                                      <p:cBhvr>
                                        <p:cTn id="41"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5473" name="Title 10"/>
          <p:cNvSpPr>
            <a:spLocks noGrp="1"/>
          </p:cNvSpPr>
          <p:nvPr>
            <p:ph type="title" idx="4294967295"/>
          </p:nvPr>
        </p:nvSpPr>
        <p:spPr>
          <a:xfrm>
            <a:off x="1476375" y="274638"/>
            <a:ext cx="7210425" cy="1143000"/>
          </a:xfrm>
        </p:spPr>
        <p:txBody>
          <a:bodyPr/>
          <a:lstStyle/>
          <a:p>
            <a:pPr eaLnBrk="1" hangingPunct="1"/>
            <a:r>
              <a:rPr lang="en-US" altLang="ja-JP" sz="3600" smtClean="0">
                <a:cs typeface="ＭＳ Ｐゴシック"/>
              </a:rPr>
              <a:t>Progressive realization of e</a:t>
            </a:r>
            <a:r>
              <a:rPr kumimoji="1" lang="en-US" altLang="ja-JP" sz="3600" smtClean="0">
                <a:cs typeface="ＭＳ Ｐゴシック"/>
              </a:rPr>
              <a:t>conomic, social and cultural rights</a:t>
            </a:r>
            <a:endParaRPr kumimoji="1" lang="ja-JP" altLang="en-US" sz="3600" smtClean="0">
              <a:cs typeface="ＭＳ Ｐゴシック"/>
            </a:endParaRPr>
          </a:p>
        </p:txBody>
      </p:sp>
      <p:sp>
        <p:nvSpPr>
          <p:cNvPr id="12" name="Text Placeholder 11"/>
          <p:cNvSpPr>
            <a:spLocks noGrp="1"/>
          </p:cNvSpPr>
          <p:nvPr>
            <p:ph type="body" idx="4294967295"/>
          </p:nvPr>
        </p:nvSpPr>
        <p:spPr>
          <a:xfrm>
            <a:off x="457200" y="1535113"/>
            <a:ext cx="4040188" cy="822325"/>
          </a:xfrm>
        </p:spPr>
        <p:txBody>
          <a:bodyPr/>
          <a:lstStyle/>
          <a:p>
            <a:pPr marL="0" indent="0" eaLnBrk="1" hangingPunct="1">
              <a:buFont typeface="Arial" charset="0"/>
              <a:buNone/>
            </a:pPr>
            <a:r>
              <a:rPr kumimoji="1" lang="en-US" altLang="ja-JP" sz="1800" b="1" smtClean="0">
                <a:cs typeface="ＭＳ Ｐゴシック"/>
              </a:rPr>
              <a:t>The Covenant </a:t>
            </a:r>
            <a:r>
              <a:rPr lang="en-US" altLang="ja-JP" sz="1800" b="1" smtClean="0">
                <a:cs typeface="ＭＳ Ｐゴシック"/>
              </a:rPr>
              <a:t>provides that </a:t>
            </a:r>
            <a:r>
              <a:rPr kumimoji="1" lang="en-US" altLang="ja-JP" sz="1800" b="1" smtClean="0">
                <a:cs typeface="ＭＳ Ｐゴシック"/>
              </a:rPr>
              <a:t>States can </a:t>
            </a:r>
            <a:r>
              <a:rPr kumimoji="1" lang="en-US" altLang="ja-JP" sz="1800" b="1" i="1" smtClean="0">
                <a:solidFill>
                  <a:srgbClr val="FF0000"/>
                </a:solidFill>
                <a:cs typeface="ＭＳ Ｐゴシック"/>
              </a:rPr>
              <a:t>progressively </a:t>
            </a:r>
            <a:r>
              <a:rPr lang="en-US" altLang="ja-JP" sz="1800" b="1" smtClean="0">
                <a:cs typeface="ＭＳ Ｐゴシック"/>
              </a:rPr>
              <a:t>realize ESC rights</a:t>
            </a:r>
            <a:r>
              <a:rPr kumimoji="1" lang="en-US" altLang="ja-JP" sz="1800" b="1" smtClean="0">
                <a:cs typeface="ＭＳ Ｐゴシック"/>
              </a:rPr>
              <a:t>:</a:t>
            </a:r>
            <a:endParaRPr kumimoji="1" lang="ja-JP" altLang="en-US" sz="1800" b="1" smtClean="0">
              <a:cs typeface="ＭＳ Ｐゴシック"/>
            </a:endParaRPr>
          </a:p>
        </p:txBody>
      </p:sp>
      <p:sp>
        <p:nvSpPr>
          <p:cNvPr id="13" name="Content Placeholder 12"/>
          <p:cNvSpPr>
            <a:spLocks noGrp="1"/>
          </p:cNvSpPr>
          <p:nvPr>
            <p:ph sz="half" idx="4294967295"/>
          </p:nvPr>
        </p:nvSpPr>
        <p:spPr>
          <a:xfrm>
            <a:off x="428625" y="2428875"/>
            <a:ext cx="4040188" cy="3951288"/>
          </a:xfrm>
        </p:spPr>
        <p:txBody>
          <a:bodyPr/>
          <a:lstStyle/>
          <a:p>
            <a:pPr eaLnBrk="1" hangingPunct="1"/>
            <a:r>
              <a:rPr kumimoji="1" lang="en-US" altLang="ja-JP" sz="2000" smtClean="0">
                <a:cs typeface="ＭＳ Ｐゴシック"/>
              </a:rPr>
              <a:t>By taking appropriate measures</a:t>
            </a:r>
            <a:endParaRPr kumimoji="1" lang="en-US" altLang="ja-JP" sz="2000" b="1" smtClean="0">
              <a:cs typeface="ＭＳ Ｐゴシック"/>
            </a:endParaRPr>
          </a:p>
          <a:p>
            <a:pPr eaLnBrk="1" hangingPunct="1"/>
            <a:r>
              <a:rPr lang="en-US" altLang="ja-JP" sz="2000" smtClean="0">
                <a:cs typeface="ＭＳ Ｐゴシック"/>
              </a:rPr>
              <a:t>To the maximum of available resources</a:t>
            </a:r>
          </a:p>
          <a:p>
            <a:pPr eaLnBrk="1" hangingPunct="1"/>
            <a:r>
              <a:rPr kumimoji="1" lang="en-US" altLang="ja-JP" sz="2000" smtClean="0">
                <a:cs typeface="ＭＳ Ｐゴシック"/>
              </a:rPr>
              <a:t>Where needed, through international assistance and cooperation</a:t>
            </a:r>
            <a:endParaRPr kumimoji="1" lang="ja-JP" altLang="en-US" sz="2000" smtClean="0">
              <a:cs typeface="ＭＳ Ｐゴシック"/>
            </a:endParaRPr>
          </a:p>
        </p:txBody>
      </p:sp>
      <p:sp>
        <p:nvSpPr>
          <p:cNvPr id="14" name="Text Placeholder 13"/>
          <p:cNvSpPr>
            <a:spLocks noGrp="1"/>
          </p:cNvSpPr>
          <p:nvPr>
            <p:ph type="body" sz="quarter" idx="4294967295"/>
          </p:nvPr>
        </p:nvSpPr>
        <p:spPr>
          <a:xfrm>
            <a:off x="4645025" y="1535113"/>
            <a:ext cx="4041775" cy="639762"/>
          </a:xfrm>
        </p:spPr>
        <p:txBody>
          <a:bodyPr anchor="b"/>
          <a:lstStyle/>
          <a:p>
            <a:pPr marL="0" indent="0" eaLnBrk="1" hangingPunct="1">
              <a:buFont typeface="Arial" charset="0"/>
              <a:buNone/>
            </a:pPr>
            <a:r>
              <a:rPr lang="en-US" altLang="ja-JP" sz="1800" b="1" smtClean="0">
                <a:cs typeface="ＭＳ Ｐゴシック"/>
              </a:rPr>
              <a:t>But some aspects need</a:t>
            </a:r>
            <a:r>
              <a:rPr kumimoji="1" lang="en-US" altLang="ja-JP" sz="1800" b="1" smtClean="0">
                <a:cs typeface="ＭＳ Ｐゴシック"/>
              </a:rPr>
              <a:t> </a:t>
            </a:r>
            <a:r>
              <a:rPr kumimoji="1" lang="en-US" altLang="ja-JP" sz="1800" b="1" i="1" smtClean="0">
                <a:solidFill>
                  <a:srgbClr val="FF0000"/>
                </a:solidFill>
                <a:cs typeface="ＭＳ Ｐゴシック"/>
              </a:rPr>
              <a:t>immediate</a:t>
            </a:r>
            <a:r>
              <a:rPr lang="en-US" altLang="ja-JP" sz="1800" b="1" smtClean="0">
                <a:cs typeface="ＭＳ Ｐゴシック"/>
              </a:rPr>
              <a:t> actions:</a:t>
            </a:r>
            <a:endParaRPr kumimoji="1" lang="ja-JP" altLang="en-US" sz="1800" b="1" smtClean="0">
              <a:cs typeface="ＭＳ Ｐゴシック"/>
            </a:endParaRPr>
          </a:p>
        </p:txBody>
      </p:sp>
      <p:sp>
        <p:nvSpPr>
          <p:cNvPr id="15" name="Content Placeholder 14"/>
          <p:cNvSpPr>
            <a:spLocks noGrp="1"/>
          </p:cNvSpPr>
          <p:nvPr>
            <p:ph sz="quarter" idx="4294967295"/>
          </p:nvPr>
        </p:nvSpPr>
        <p:spPr>
          <a:xfrm>
            <a:off x="4643438" y="2428875"/>
            <a:ext cx="4041775" cy="3951288"/>
          </a:xfrm>
        </p:spPr>
        <p:txBody>
          <a:bodyPr/>
          <a:lstStyle/>
          <a:p>
            <a:pPr eaLnBrk="1" hangingPunct="1"/>
            <a:r>
              <a:rPr lang="en-US" altLang="ja-JP" sz="2000" smtClean="0">
                <a:cs typeface="ＭＳ Ｐゴシック"/>
              </a:rPr>
              <a:t>Elimination of </a:t>
            </a:r>
            <a:r>
              <a:rPr lang="en-US" altLang="ja-JP" sz="2000" b="1" smtClean="0">
                <a:cs typeface="ＭＳ Ｐゴシック"/>
              </a:rPr>
              <a:t>discrimination</a:t>
            </a:r>
          </a:p>
          <a:p>
            <a:pPr eaLnBrk="1" hangingPunct="1"/>
            <a:r>
              <a:rPr lang="en-US" altLang="ja-JP" sz="2000" smtClean="0">
                <a:cs typeface="ＭＳ Ｐゴシック"/>
              </a:rPr>
              <a:t>Rights that are </a:t>
            </a:r>
            <a:r>
              <a:rPr lang="en-US" altLang="ja-JP" sz="2000" b="1" smtClean="0">
                <a:cs typeface="ＭＳ Ｐゴシック"/>
              </a:rPr>
              <a:t>not resource-dependent</a:t>
            </a:r>
            <a:endParaRPr lang="en-US" altLang="ja-JP" sz="2000" smtClean="0">
              <a:cs typeface="ＭＳ Ｐゴシック"/>
            </a:endParaRPr>
          </a:p>
          <a:p>
            <a:pPr eaLnBrk="1" hangingPunct="1"/>
            <a:r>
              <a:rPr lang="en-US" altLang="ja-JP" sz="2000" smtClean="0">
                <a:cs typeface="ＭＳ Ｐゴシック"/>
              </a:rPr>
              <a:t>Obligation to ‘</a:t>
            </a:r>
            <a:r>
              <a:rPr lang="en-US" altLang="ja-JP" sz="2000" b="1" smtClean="0">
                <a:cs typeface="ＭＳ Ｐゴシック"/>
              </a:rPr>
              <a:t>take steps</a:t>
            </a:r>
            <a:r>
              <a:rPr lang="en-US" altLang="ja-JP" sz="2000" smtClean="0">
                <a:cs typeface="ＭＳ Ｐゴシック"/>
              </a:rPr>
              <a:t>’ and have targeted measures, irrespective of resource constraints</a:t>
            </a:r>
          </a:p>
          <a:p>
            <a:pPr eaLnBrk="1" hangingPunct="1"/>
            <a:r>
              <a:rPr lang="en-US" altLang="ja-JP" sz="2000" smtClean="0">
                <a:cs typeface="ＭＳ Ｐゴシック"/>
              </a:rPr>
              <a:t>Avoid </a:t>
            </a:r>
            <a:r>
              <a:rPr lang="en-US" altLang="ja-JP" sz="2000" b="1" smtClean="0">
                <a:cs typeface="ＭＳ Ｐゴシック"/>
              </a:rPr>
              <a:t>retrogressive measures</a:t>
            </a:r>
          </a:p>
          <a:p>
            <a:pPr eaLnBrk="1" hangingPunct="1"/>
            <a:r>
              <a:rPr lang="en-US" altLang="ja-JP" sz="2000" smtClean="0">
                <a:cs typeface="ＭＳ Ｐゴシック"/>
              </a:rPr>
              <a:t>‘</a:t>
            </a:r>
            <a:r>
              <a:rPr lang="en-US" altLang="ja-JP" sz="2000" b="1" smtClean="0">
                <a:cs typeface="ＭＳ Ｐゴシック"/>
              </a:rPr>
              <a:t>Minimum core obligations</a:t>
            </a:r>
            <a:r>
              <a:rPr lang="en-US" altLang="ja-JP" sz="2000" smtClean="0">
                <a:cs typeface="ＭＳ Ｐゴシック"/>
              </a:rPr>
              <a:t>’</a:t>
            </a:r>
            <a:endParaRPr lang="ja-JP" altLang="en-US" sz="2000" smtClean="0">
              <a:cs typeface="ＭＳ Ｐゴシック"/>
            </a:endParaRPr>
          </a:p>
          <a:p>
            <a:pPr eaLnBrk="1" hangingPunct="1"/>
            <a:endParaRPr kumimoji="1" lang="ja-JP" altLang="en-US" sz="2000" smtClean="0">
              <a:cs typeface="ＭＳ Ｐゴシック"/>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blinds(horizontal)">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blinds(horizontal)">
                                      <p:cBhvr>
                                        <p:cTn id="12" dur="500"/>
                                        <p:tgtEl>
                                          <p:spTgt spid="1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3">
                                            <p:txEl>
                                              <p:pRg st="1" end="1"/>
                                            </p:txEl>
                                          </p:spTgt>
                                        </p:tgtEl>
                                        <p:attrNameLst>
                                          <p:attrName>style.visibility</p:attrName>
                                        </p:attrNameLst>
                                      </p:cBhvr>
                                      <p:to>
                                        <p:strVal val="visible"/>
                                      </p:to>
                                    </p:set>
                                    <p:animEffect transition="in" filter="blinds(horizontal)">
                                      <p:cBhvr>
                                        <p:cTn id="17" dur="500"/>
                                        <p:tgtEl>
                                          <p:spTgt spid="1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3">
                                            <p:txEl>
                                              <p:pRg st="2" end="2"/>
                                            </p:txEl>
                                          </p:spTgt>
                                        </p:tgtEl>
                                        <p:attrNameLst>
                                          <p:attrName>style.visibility</p:attrName>
                                        </p:attrNameLst>
                                      </p:cBhvr>
                                      <p:to>
                                        <p:strVal val="visible"/>
                                      </p:to>
                                    </p:set>
                                    <p:animEffect transition="in" filter="blinds(horizontal)">
                                      <p:cBhvr>
                                        <p:cTn id="22" dur="500"/>
                                        <p:tgtEl>
                                          <p:spTgt spid="1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animEffect transition="in" filter="blinds(horizontal)">
                                      <p:cBhvr>
                                        <p:cTn id="27" dur="500"/>
                                        <p:tgtEl>
                                          <p:spTgt spid="1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5">
                                            <p:txEl>
                                              <p:pRg st="0" end="0"/>
                                            </p:txEl>
                                          </p:spTgt>
                                        </p:tgtEl>
                                        <p:attrNameLst>
                                          <p:attrName>style.visibility</p:attrName>
                                        </p:attrNameLst>
                                      </p:cBhvr>
                                      <p:to>
                                        <p:strVal val="visible"/>
                                      </p:to>
                                    </p:set>
                                    <p:animEffect transition="in" filter="blinds(horizontal)">
                                      <p:cBhvr>
                                        <p:cTn id="32" dur="500"/>
                                        <p:tgtEl>
                                          <p:spTgt spid="15">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5">
                                            <p:txEl>
                                              <p:pRg st="1" end="1"/>
                                            </p:txEl>
                                          </p:spTgt>
                                        </p:tgtEl>
                                        <p:attrNameLst>
                                          <p:attrName>style.visibility</p:attrName>
                                        </p:attrNameLst>
                                      </p:cBhvr>
                                      <p:to>
                                        <p:strVal val="visible"/>
                                      </p:to>
                                    </p:set>
                                    <p:animEffect transition="in" filter="blinds(horizontal)">
                                      <p:cBhvr>
                                        <p:cTn id="37" dur="500"/>
                                        <p:tgtEl>
                                          <p:spTgt spid="15">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5">
                                            <p:txEl>
                                              <p:pRg st="2" end="2"/>
                                            </p:txEl>
                                          </p:spTgt>
                                        </p:tgtEl>
                                        <p:attrNameLst>
                                          <p:attrName>style.visibility</p:attrName>
                                        </p:attrNameLst>
                                      </p:cBhvr>
                                      <p:to>
                                        <p:strVal val="visible"/>
                                      </p:to>
                                    </p:set>
                                    <p:animEffect transition="in" filter="blinds(horizontal)">
                                      <p:cBhvr>
                                        <p:cTn id="42" dur="500"/>
                                        <p:tgtEl>
                                          <p:spTgt spid="15">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5">
                                            <p:txEl>
                                              <p:pRg st="3" end="3"/>
                                            </p:txEl>
                                          </p:spTgt>
                                        </p:tgtEl>
                                        <p:attrNameLst>
                                          <p:attrName>style.visibility</p:attrName>
                                        </p:attrNameLst>
                                      </p:cBhvr>
                                      <p:to>
                                        <p:strVal val="visible"/>
                                      </p:to>
                                    </p:set>
                                    <p:animEffect transition="in" filter="blinds(horizontal)">
                                      <p:cBhvr>
                                        <p:cTn id="47" dur="500"/>
                                        <p:tgtEl>
                                          <p:spTgt spid="15">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5">
                                            <p:txEl>
                                              <p:pRg st="4" end="4"/>
                                            </p:txEl>
                                          </p:spTgt>
                                        </p:tgtEl>
                                        <p:attrNameLst>
                                          <p:attrName>style.visibility</p:attrName>
                                        </p:attrNameLst>
                                      </p:cBhvr>
                                      <p:to>
                                        <p:strVal val="visible"/>
                                      </p:to>
                                    </p:set>
                                    <p:animEffect transition="in" filter="blinds(horizontal)">
                                      <p:cBhvr>
                                        <p:cTn id="52" dur="500"/>
                                        <p:tgtEl>
                                          <p:spTgt spid="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3" grpId="0" build="p"/>
      <p:bldP spid="14" grpId="0" build="p"/>
      <p:bldP spid="15" grpId="0" build="p"/>
    </p:bld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7521" name="Title 7"/>
          <p:cNvSpPr>
            <a:spLocks noGrp="1"/>
          </p:cNvSpPr>
          <p:nvPr>
            <p:ph type="title" idx="4294967295"/>
          </p:nvPr>
        </p:nvSpPr>
        <p:spPr>
          <a:xfrm>
            <a:off x="1403350" y="274638"/>
            <a:ext cx="7283450" cy="1143000"/>
          </a:xfrm>
        </p:spPr>
        <p:txBody>
          <a:bodyPr/>
          <a:lstStyle/>
          <a:p>
            <a:pPr eaLnBrk="1" hangingPunct="1"/>
            <a:r>
              <a:rPr kumimoji="1" lang="en-US" altLang="ja-JP" sz="4000" smtClean="0">
                <a:cs typeface="ＭＳ Ｐゴシック"/>
              </a:rPr>
              <a:t>International humanitarian law</a:t>
            </a:r>
            <a:endParaRPr kumimoji="1" lang="ja-JP" altLang="en-US" sz="4000" smtClean="0">
              <a:cs typeface="ＭＳ Ｐゴシック"/>
            </a:endParaRPr>
          </a:p>
        </p:txBody>
      </p:sp>
      <p:sp>
        <p:nvSpPr>
          <p:cNvPr id="107522" name="Content Placeholder 8"/>
          <p:cNvSpPr>
            <a:spLocks noGrp="1"/>
          </p:cNvSpPr>
          <p:nvPr>
            <p:ph sz="half" idx="4294967295"/>
          </p:nvPr>
        </p:nvSpPr>
        <p:spPr>
          <a:xfrm>
            <a:off x="457200" y="1600200"/>
            <a:ext cx="4038600" cy="4525963"/>
          </a:xfrm>
        </p:spPr>
        <p:txBody>
          <a:bodyPr/>
          <a:lstStyle/>
          <a:p>
            <a:pPr eaLnBrk="1" hangingPunct="1"/>
            <a:r>
              <a:rPr kumimoji="1" lang="en-US" altLang="ja-JP" sz="2000" smtClean="0">
                <a:cs typeface="ＭＳ Ｐゴシック"/>
              </a:rPr>
              <a:t>A set of rules to limit the effects of armed conflict</a:t>
            </a:r>
          </a:p>
          <a:p>
            <a:pPr eaLnBrk="1" hangingPunct="1"/>
            <a:r>
              <a:rPr lang="en-US" altLang="ja-JP" sz="2000" smtClean="0">
                <a:cs typeface="ＭＳ Ｐゴシック"/>
              </a:rPr>
              <a:t>Protects persons who are not or are no longer taking part in hostilities</a:t>
            </a:r>
          </a:p>
          <a:p>
            <a:pPr eaLnBrk="1" hangingPunct="1"/>
            <a:r>
              <a:rPr kumimoji="1" lang="en-US" altLang="ja-JP" sz="2000" smtClean="0">
                <a:cs typeface="ＭＳ Ｐゴシック"/>
              </a:rPr>
              <a:t>Restricts the means and methods of warfare</a:t>
            </a:r>
            <a:endParaRPr kumimoji="1" lang="ja-JP" altLang="en-US" sz="2000" smtClean="0">
              <a:cs typeface="ＭＳ Ｐゴシック"/>
            </a:endParaRPr>
          </a:p>
        </p:txBody>
      </p:sp>
      <p:sp>
        <p:nvSpPr>
          <p:cNvPr id="107523" name="Content Placeholder 9"/>
          <p:cNvSpPr>
            <a:spLocks noGrp="1"/>
          </p:cNvSpPr>
          <p:nvPr>
            <p:ph sz="half" idx="4294967295"/>
          </p:nvPr>
        </p:nvSpPr>
        <p:spPr>
          <a:xfrm>
            <a:off x="4648200" y="1600200"/>
            <a:ext cx="4038600" cy="4525963"/>
          </a:xfrm>
        </p:spPr>
        <p:txBody>
          <a:bodyPr/>
          <a:lstStyle/>
          <a:p>
            <a:pPr eaLnBrk="1" hangingPunct="1">
              <a:buFont typeface="Arial" charset="0"/>
              <a:buNone/>
            </a:pPr>
            <a:r>
              <a:rPr kumimoji="1" lang="en-US" altLang="ja-JP" sz="2000" smtClean="0">
                <a:cs typeface="ＭＳ Ｐゴシック"/>
              </a:rPr>
              <a:t>The Four Geneva Conventions:</a:t>
            </a:r>
          </a:p>
          <a:p>
            <a:pPr eaLnBrk="1" hangingPunct="1">
              <a:buFont typeface="Arial" charset="0"/>
              <a:buAutoNum type="arabicPeriod"/>
            </a:pPr>
            <a:r>
              <a:rPr lang="en-US" altLang="ja-JP" sz="2000" smtClean="0">
                <a:cs typeface="ＭＳ Ｐゴシック"/>
              </a:rPr>
              <a:t>On the care of the wounded and sick members of armed forces in the field</a:t>
            </a:r>
          </a:p>
          <a:p>
            <a:pPr eaLnBrk="1" hangingPunct="1">
              <a:buFont typeface="Arial" charset="0"/>
              <a:buAutoNum type="arabicPeriod"/>
            </a:pPr>
            <a:r>
              <a:rPr kumimoji="1" lang="en-US" altLang="ja-JP" sz="2000" smtClean="0">
                <a:cs typeface="ＭＳ Ｐゴシック"/>
              </a:rPr>
              <a:t>On the care of the wounded, sick and shipwrecked members of armed forces at sea</a:t>
            </a:r>
          </a:p>
          <a:p>
            <a:pPr eaLnBrk="1" hangingPunct="1">
              <a:buFont typeface="Arial" charset="0"/>
              <a:buAutoNum type="arabicPeriod"/>
            </a:pPr>
            <a:r>
              <a:rPr lang="en-US" altLang="ja-JP" sz="2000" smtClean="0">
                <a:cs typeface="ＭＳ Ｐゴシック"/>
              </a:rPr>
              <a:t>On the treatment of prisoners of war</a:t>
            </a:r>
          </a:p>
          <a:p>
            <a:pPr eaLnBrk="1" hangingPunct="1">
              <a:buFont typeface="Arial" charset="0"/>
              <a:buAutoNum type="arabicPeriod"/>
            </a:pPr>
            <a:r>
              <a:rPr kumimoji="1" lang="en-US" altLang="ja-JP" sz="2000" smtClean="0">
                <a:cs typeface="ＭＳ Ｐゴシック"/>
              </a:rPr>
              <a:t>On the protection of civilians at war</a:t>
            </a:r>
          </a:p>
          <a:p>
            <a:pPr eaLnBrk="1" hangingPunct="1">
              <a:buFont typeface="Arial" charset="0"/>
              <a:buNone/>
            </a:pPr>
            <a:r>
              <a:rPr kumimoji="1" lang="en-US" altLang="ja-JP" sz="2000" smtClean="0">
                <a:cs typeface="ＭＳ Ｐゴシック"/>
              </a:rPr>
              <a:t>Optional Protocols and other instruments</a:t>
            </a:r>
            <a:endParaRPr kumimoji="1" lang="ja-JP" altLang="en-US" sz="2000" smtClean="0">
              <a:cs typeface="ＭＳ Ｐゴシック"/>
            </a:endParaRP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569" name="Rectangle 3"/>
          <p:cNvSpPr>
            <a:spLocks noChangeArrowheads="1"/>
          </p:cNvSpPr>
          <p:nvPr/>
        </p:nvSpPr>
        <p:spPr bwMode="auto">
          <a:xfrm>
            <a:off x="349250" y="914400"/>
            <a:ext cx="8686800" cy="5538788"/>
          </a:xfrm>
          <a:prstGeom prst="rect">
            <a:avLst/>
          </a:prstGeom>
          <a:noFill/>
          <a:ln w="9525">
            <a:noFill/>
            <a:miter lim="800000"/>
            <a:headEnd/>
            <a:tailEnd/>
          </a:ln>
        </p:spPr>
        <p:txBody>
          <a:bodyPr/>
          <a:lstStyle/>
          <a:p>
            <a:pPr>
              <a:spcBef>
                <a:spcPts val="1200"/>
              </a:spcBef>
            </a:pPr>
            <a:endParaRPr lang="en-GB" altLang="ja-JP" sz="2400">
              <a:cs typeface="Arial" charset="0"/>
            </a:endParaRPr>
          </a:p>
          <a:p>
            <a:pPr>
              <a:spcBef>
                <a:spcPts val="1200"/>
              </a:spcBef>
            </a:pPr>
            <a:r>
              <a:rPr lang="en-GB" altLang="ja-JP" sz="2400">
                <a:cs typeface="Arial" charset="0"/>
              </a:rPr>
              <a:t>…Status of ratification</a:t>
            </a:r>
          </a:p>
          <a:p>
            <a:pPr>
              <a:spcBef>
                <a:spcPts val="1200"/>
              </a:spcBef>
            </a:pPr>
            <a:r>
              <a:rPr lang="en-GB" altLang="ja-JP" sz="2400">
                <a:cs typeface="Arial" charset="0"/>
              </a:rPr>
              <a:t>…Whether a Country’s pledge to the HRC exists</a:t>
            </a:r>
          </a:p>
          <a:p>
            <a:pPr>
              <a:spcBef>
                <a:spcPts val="1200"/>
              </a:spcBef>
            </a:pPr>
            <a:r>
              <a:rPr lang="en-GB" altLang="ja-JP" sz="2400">
                <a:cs typeface="Arial" charset="0"/>
              </a:rPr>
              <a:t>…Recent Treaty Body concluding observations</a:t>
            </a:r>
          </a:p>
          <a:p>
            <a:pPr>
              <a:spcBef>
                <a:spcPts val="1200"/>
              </a:spcBef>
            </a:pPr>
            <a:r>
              <a:rPr lang="en-GB" altLang="ja-JP" sz="2400">
                <a:cs typeface="Arial" charset="0"/>
              </a:rPr>
              <a:t>…Recent State reports to Treaty Bodies</a:t>
            </a:r>
          </a:p>
          <a:p>
            <a:pPr>
              <a:spcBef>
                <a:spcPts val="1200"/>
              </a:spcBef>
            </a:pPr>
            <a:r>
              <a:rPr lang="en-GB" altLang="ja-JP" sz="2400">
                <a:cs typeface="Arial" charset="0"/>
              </a:rPr>
              <a:t>…Recent visits of Special Rapporteurs or statements and communications on the country</a:t>
            </a:r>
          </a:p>
          <a:p>
            <a:pPr>
              <a:spcBef>
                <a:spcPts val="1200"/>
              </a:spcBef>
            </a:pPr>
            <a:r>
              <a:rPr lang="en-GB" altLang="ja-JP" sz="2400">
                <a:cs typeface="Arial" charset="0"/>
              </a:rPr>
              <a:t>…Calendar of upcoming events and SP country visits</a:t>
            </a:r>
          </a:p>
          <a:p>
            <a:pPr>
              <a:spcBef>
                <a:spcPts val="1200"/>
              </a:spcBef>
            </a:pPr>
            <a:r>
              <a:rPr lang="en-GB" altLang="ja-JP" sz="2400">
                <a:cs typeface="Arial" charset="0"/>
              </a:rPr>
              <a:t>…Recent outputs of monitoring mechanisms of specialized agency instruments (e.g. ILO supervisory bodies)</a:t>
            </a:r>
          </a:p>
          <a:p>
            <a:pPr>
              <a:spcBef>
                <a:spcPts val="1200"/>
              </a:spcBef>
            </a:pPr>
            <a:endParaRPr lang="en-GB" altLang="ja-JP">
              <a:cs typeface="Arial" charset="0"/>
            </a:endParaRPr>
          </a:p>
          <a:p>
            <a:pPr>
              <a:lnSpc>
                <a:spcPct val="90000"/>
              </a:lnSpc>
              <a:spcBef>
                <a:spcPts val="1200"/>
              </a:spcBef>
            </a:pPr>
            <a:endParaRPr lang="en-US" altLang="ja-JP">
              <a:cs typeface="Arial" charset="0"/>
            </a:endParaRPr>
          </a:p>
        </p:txBody>
      </p:sp>
      <p:sp>
        <p:nvSpPr>
          <p:cNvPr id="109570" name="Rectangle 2"/>
          <p:cNvSpPr>
            <a:spLocks noGrp="1" noChangeArrowheads="1"/>
          </p:cNvSpPr>
          <p:nvPr>
            <p:ph type="title" idx="4294967295"/>
          </p:nvPr>
        </p:nvSpPr>
        <p:spPr>
          <a:xfrm>
            <a:off x="903288" y="115888"/>
            <a:ext cx="7772400" cy="1143000"/>
          </a:xfrm>
        </p:spPr>
        <p:txBody>
          <a:bodyPr anchor="t"/>
          <a:lstStyle/>
          <a:p>
            <a:pPr eaLnBrk="1" hangingPunct="1"/>
            <a:r>
              <a:rPr lang="en-GB" altLang="ja-JP" b="1" smtClean="0">
                <a:cs typeface="ＭＳ Ｐゴシック"/>
              </a:rPr>
              <a:t>Check on….</a:t>
            </a:r>
            <a:endParaRPr lang="en-US" altLang="ja-JP" b="1" smtClean="0">
              <a:cs typeface="ＭＳ Ｐゴシック"/>
            </a:endParaRPr>
          </a:p>
        </p:txBody>
      </p:sp>
      <p:grpSp>
        <p:nvGrpSpPr>
          <p:cNvPr id="741380" name="Group 4"/>
          <p:cNvGrpSpPr>
            <a:grpSpLocks/>
          </p:cNvGrpSpPr>
          <p:nvPr/>
        </p:nvGrpSpPr>
        <p:grpSpPr bwMode="auto">
          <a:xfrm>
            <a:off x="323850" y="1484313"/>
            <a:ext cx="8640763" cy="5113337"/>
            <a:chOff x="204" y="1103"/>
            <a:chExt cx="5443" cy="2917"/>
          </a:xfrm>
        </p:grpSpPr>
        <p:pic>
          <p:nvPicPr>
            <p:cNvPr id="109572" name="Picture 5"/>
            <p:cNvPicPr>
              <a:picLocks noChangeAspect="1" noChangeArrowheads="1"/>
            </p:cNvPicPr>
            <p:nvPr/>
          </p:nvPicPr>
          <p:blipFill>
            <a:blip r:embed="rId3"/>
            <a:srcRect t="15750" b="20003"/>
            <a:stretch>
              <a:fillRect/>
            </a:stretch>
          </p:blipFill>
          <p:spPr bwMode="auto">
            <a:xfrm>
              <a:off x="204" y="1103"/>
              <a:ext cx="5398" cy="2601"/>
            </a:xfrm>
            <a:prstGeom prst="rect">
              <a:avLst/>
            </a:prstGeom>
            <a:noFill/>
            <a:ln w="9525" algn="ctr">
              <a:noFill/>
              <a:miter lim="800000"/>
              <a:headEnd/>
              <a:tailEnd/>
            </a:ln>
          </p:spPr>
        </p:pic>
        <p:sp>
          <p:nvSpPr>
            <p:cNvPr id="95238" name="Rectangle 6"/>
            <p:cNvSpPr>
              <a:spLocks noChangeArrowheads="1"/>
            </p:cNvSpPr>
            <p:nvPr/>
          </p:nvSpPr>
          <p:spPr bwMode="auto">
            <a:xfrm>
              <a:off x="249" y="3702"/>
              <a:ext cx="5398" cy="318"/>
            </a:xfrm>
            <a:prstGeom prst="rect">
              <a:avLst/>
            </a:prstGeom>
            <a:solidFill>
              <a:srgbClr val="FFFFFF"/>
            </a:solidFill>
            <a:ln w="9525" algn="ctr">
              <a:noFill/>
              <a:miter lim="800000"/>
              <a:headEnd/>
              <a:tailEnd/>
            </a:ln>
            <a:effectLst>
              <a:outerShdw dist="107763" dir="2700000" algn="ctr" rotWithShape="0">
                <a:schemeClr val="bg1"/>
              </a:outerShdw>
            </a:effectLst>
          </p:spPr>
          <p:txBody>
            <a:bodyPr wrap="none" anchor="ctr"/>
            <a:lstStyle/>
            <a:p>
              <a:pPr marL="342900" indent="-342900" algn="ctr">
                <a:defRPr/>
              </a:pPr>
              <a:r>
                <a:rPr lang="en-GB" altLang="ja-JP" sz="2000">
                  <a:cs typeface="Arial" charset="0"/>
                </a:rPr>
                <a:t>www.ohchr.org/EN/Countries/Pages/HumanRightsintheWorld.aspx</a:t>
              </a:r>
              <a:endParaRPr lang="en-US" sz="2000">
                <a:ea typeface="ＭＳ Ｐゴシック" pitchFamily="34" charset="-128"/>
                <a:cs typeface="Arial"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413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601" name="AutoShape 2"/>
          <p:cNvSpPr>
            <a:spLocks noChangeArrowheads="1"/>
          </p:cNvSpPr>
          <p:nvPr/>
        </p:nvSpPr>
        <p:spPr bwMode="auto">
          <a:xfrm>
            <a:off x="3733800" y="304800"/>
            <a:ext cx="1524000" cy="990600"/>
          </a:xfrm>
          <a:prstGeom prst="downArrowCallout">
            <a:avLst>
              <a:gd name="adj1" fmla="val 38462"/>
              <a:gd name="adj2" fmla="val 38462"/>
              <a:gd name="adj3" fmla="val 16667"/>
              <a:gd name="adj4" fmla="val 66667"/>
            </a:avLst>
          </a:prstGeom>
          <a:solidFill>
            <a:schemeClr val="accent1"/>
          </a:solidFill>
          <a:ln w="9525">
            <a:solidFill>
              <a:schemeClr val="tx1"/>
            </a:solidFill>
            <a:miter lim="800000"/>
            <a:headEnd/>
            <a:tailEnd/>
          </a:ln>
        </p:spPr>
        <p:txBody>
          <a:bodyPr wrap="none" anchor="ctr"/>
          <a:lstStyle/>
          <a:p>
            <a:endParaRPr lang="ja-JP" altLang="en-US">
              <a:cs typeface="Arial" charset="0"/>
            </a:endParaRPr>
          </a:p>
        </p:txBody>
      </p:sp>
      <p:sp>
        <p:nvSpPr>
          <p:cNvPr id="25602" name="AutoShape 3"/>
          <p:cNvSpPr>
            <a:spLocks noChangeArrowheads="1"/>
          </p:cNvSpPr>
          <p:nvPr/>
        </p:nvSpPr>
        <p:spPr bwMode="auto">
          <a:xfrm>
            <a:off x="3048000" y="1295400"/>
            <a:ext cx="2895600" cy="685800"/>
          </a:xfrm>
          <a:prstGeom prst="leftRightArrowCallout">
            <a:avLst>
              <a:gd name="adj1" fmla="val 25000"/>
              <a:gd name="adj2" fmla="val 25000"/>
              <a:gd name="adj3" fmla="val 52778"/>
              <a:gd name="adj4" fmla="val 50000"/>
            </a:avLst>
          </a:prstGeom>
          <a:solidFill>
            <a:schemeClr val="accent1"/>
          </a:solidFill>
          <a:ln w="9525">
            <a:solidFill>
              <a:schemeClr val="tx1"/>
            </a:solidFill>
            <a:miter lim="800000"/>
            <a:headEnd/>
            <a:tailEnd/>
          </a:ln>
        </p:spPr>
        <p:txBody>
          <a:bodyPr wrap="none" anchor="ctr"/>
          <a:lstStyle/>
          <a:p>
            <a:endParaRPr lang="ja-JP" altLang="en-US">
              <a:cs typeface="Arial" charset="0"/>
            </a:endParaRPr>
          </a:p>
        </p:txBody>
      </p:sp>
      <p:sp>
        <p:nvSpPr>
          <p:cNvPr id="25603" name="AutoShape 4"/>
          <p:cNvSpPr>
            <a:spLocks noChangeArrowheads="1"/>
          </p:cNvSpPr>
          <p:nvPr/>
        </p:nvSpPr>
        <p:spPr bwMode="auto">
          <a:xfrm>
            <a:off x="5791200" y="1371600"/>
            <a:ext cx="838200" cy="2590800"/>
          </a:xfrm>
          <a:prstGeom prst="downArrow">
            <a:avLst>
              <a:gd name="adj1" fmla="val 50000"/>
              <a:gd name="adj2" fmla="val 77273"/>
            </a:avLst>
          </a:prstGeom>
          <a:solidFill>
            <a:schemeClr val="accent1"/>
          </a:solidFill>
          <a:ln w="9525">
            <a:solidFill>
              <a:schemeClr val="tx1"/>
            </a:solidFill>
            <a:miter lim="800000"/>
            <a:headEnd/>
            <a:tailEnd/>
          </a:ln>
        </p:spPr>
        <p:txBody>
          <a:bodyPr wrap="none" anchor="ctr"/>
          <a:lstStyle/>
          <a:p>
            <a:endParaRPr lang="ja-JP" altLang="en-US">
              <a:cs typeface="Arial" charset="0"/>
            </a:endParaRPr>
          </a:p>
        </p:txBody>
      </p:sp>
      <p:sp>
        <p:nvSpPr>
          <p:cNvPr id="25604" name="AutoShape 5"/>
          <p:cNvSpPr>
            <a:spLocks noChangeArrowheads="1"/>
          </p:cNvSpPr>
          <p:nvPr/>
        </p:nvSpPr>
        <p:spPr bwMode="auto">
          <a:xfrm>
            <a:off x="2362200" y="1371600"/>
            <a:ext cx="838200" cy="2667000"/>
          </a:xfrm>
          <a:prstGeom prst="downArrow">
            <a:avLst>
              <a:gd name="adj1" fmla="val 50000"/>
              <a:gd name="adj2" fmla="val 79545"/>
            </a:avLst>
          </a:prstGeom>
          <a:solidFill>
            <a:schemeClr val="accent1"/>
          </a:solidFill>
          <a:ln w="9525">
            <a:solidFill>
              <a:schemeClr val="tx1"/>
            </a:solidFill>
            <a:miter lim="800000"/>
            <a:headEnd/>
            <a:tailEnd/>
          </a:ln>
        </p:spPr>
        <p:txBody>
          <a:bodyPr wrap="none" anchor="ctr"/>
          <a:lstStyle/>
          <a:p>
            <a:endParaRPr lang="ja-JP" altLang="en-US">
              <a:cs typeface="Arial" charset="0"/>
            </a:endParaRPr>
          </a:p>
        </p:txBody>
      </p:sp>
      <p:sp>
        <p:nvSpPr>
          <p:cNvPr id="25605" name="AutoShape 6"/>
          <p:cNvSpPr>
            <a:spLocks noChangeArrowheads="1"/>
          </p:cNvSpPr>
          <p:nvPr/>
        </p:nvSpPr>
        <p:spPr bwMode="auto">
          <a:xfrm>
            <a:off x="1979613" y="3886200"/>
            <a:ext cx="1677987" cy="1127125"/>
          </a:xfrm>
          <a:prstGeom prst="rightArrow">
            <a:avLst>
              <a:gd name="adj1" fmla="val 50000"/>
              <a:gd name="adj2" fmla="val 37218"/>
            </a:avLst>
          </a:prstGeom>
          <a:solidFill>
            <a:schemeClr val="accent1"/>
          </a:solidFill>
          <a:ln w="9525">
            <a:solidFill>
              <a:schemeClr val="tx1"/>
            </a:solidFill>
            <a:miter lim="800000"/>
            <a:headEnd/>
            <a:tailEnd/>
          </a:ln>
        </p:spPr>
        <p:txBody>
          <a:bodyPr wrap="none" anchor="ctr"/>
          <a:lstStyle/>
          <a:p>
            <a:endParaRPr lang="ja-JP" altLang="en-US">
              <a:cs typeface="Arial" charset="0"/>
            </a:endParaRPr>
          </a:p>
        </p:txBody>
      </p:sp>
      <p:sp>
        <p:nvSpPr>
          <p:cNvPr id="25606" name="AutoShape 7"/>
          <p:cNvSpPr>
            <a:spLocks noChangeArrowheads="1"/>
          </p:cNvSpPr>
          <p:nvPr/>
        </p:nvSpPr>
        <p:spPr bwMode="auto">
          <a:xfrm>
            <a:off x="5334000" y="3886200"/>
            <a:ext cx="1614488" cy="1127125"/>
          </a:xfrm>
          <a:prstGeom prst="leftArrow">
            <a:avLst>
              <a:gd name="adj1" fmla="val 50000"/>
              <a:gd name="adj2" fmla="val 35810"/>
            </a:avLst>
          </a:prstGeom>
          <a:solidFill>
            <a:schemeClr val="accent1"/>
          </a:solidFill>
          <a:ln w="9525">
            <a:solidFill>
              <a:schemeClr val="tx1"/>
            </a:solidFill>
            <a:miter lim="800000"/>
            <a:headEnd/>
            <a:tailEnd/>
          </a:ln>
        </p:spPr>
        <p:txBody>
          <a:bodyPr wrap="none" anchor="ctr"/>
          <a:lstStyle/>
          <a:p>
            <a:endParaRPr lang="ja-JP" altLang="en-US">
              <a:cs typeface="Arial" charset="0"/>
            </a:endParaRPr>
          </a:p>
        </p:txBody>
      </p:sp>
      <p:sp>
        <p:nvSpPr>
          <p:cNvPr id="25607" name="AutoShape 8"/>
          <p:cNvSpPr>
            <a:spLocks noChangeArrowheads="1"/>
          </p:cNvSpPr>
          <p:nvPr/>
        </p:nvSpPr>
        <p:spPr bwMode="auto">
          <a:xfrm>
            <a:off x="3733800" y="4191000"/>
            <a:ext cx="1524000" cy="1600200"/>
          </a:xfrm>
          <a:prstGeom prst="downArrowCallout">
            <a:avLst>
              <a:gd name="adj1" fmla="val 25000"/>
              <a:gd name="adj2" fmla="val 25000"/>
              <a:gd name="adj3" fmla="val 17500"/>
              <a:gd name="adj4" fmla="val 66667"/>
            </a:avLst>
          </a:prstGeom>
          <a:solidFill>
            <a:schemeClr val="accent1"/>
          </a:solidFill>
          <a:ln w="9525">
            <a:solidFill>
              <a:schemeClr val="tx1"/>
            </a:solidFill>
            <a:miter lim="800000"/>
            <a:headEnd/>
            <a:tailEnd/>
          </a:ln>
        </p:spPr>
        <p:txBody>
          <a:bodyPr wrap="none" anchor="ctr"/>
          <a:lstStyle/>
          <a:p>
            <a:endParaRPr lang="ja-JP" altLang="en-US">
              <a:cs typeface="Arial" charset="0"/>
            </a:endParaRPr>
          </a:p>
        </p:txBody>
      </p:sp>
      <p:sp>
        <p:nvSpPr>
          <p:cNvPr id="25608" name="Text Box 9"/>
          <p:cNvSpPr txBox="1">
            <a:spLocks noChangeArrowheads="1"/>
          </p:cNvSpPr>
          <p:nvPr/>
        </p:nvSpPr>
        <p:spPr bwMode="auto">
          <a:xfrm>
            <a:off x="3810000" y="381000"/>
            <a:ext cx="1371600" cy="623888"/>
          </a:xfrm>
          <a:prstGeom prst="rect">
            <a:avLst/>
          </a:prstGeom>
          <a:noFill/>
          <a:ln w="9525">
            <a:noFill/>
            <a:miter lim="800000"/>
            <a:headEnd/>
            <a:tailEnd/>
          </a:ln>
        </p:spPr>
        <p:txBody>
          <a:bodyPr>
            <a:spAutoFit/>
          </a:bodyPr>
          <a:lstStyle/>
          <a:p>
            <a:pPr eaLnBrk="0" hangingPunct="0"/>
            <a:r>
              <a:rPr lang="en-US" altLang="ja-JP" sz="1400">
                <a:latin typeface="Arial Narrow" pitchFamily="34" charset="0"/>
                <a:cs typeface="Arial" charset="0"/>
              </a:rPr>
              <a:t>UN Charter</a:t>
            </a:r>
          </a:p>
          <a:p>
            <a:pPr eaLnBrk="0" hangingPunct="0"/>
            <a:r>
              <a:rPr lang="en-US" altLang="ja-JP" sz="1400">
                <a:latin typeface="Arial Narrow" pitchFamily="34" charset="0"/>
                <a:cs typeface="Arial" charset="0"/>
              </a:rPr>
              <a:t>UDHR</a:t>
            </a:r>
            <a:endParaRPr lang="en-US" altLang="ja-JP">
              <a:latin typeface="Times New Roman" pitchFamily="18" charset="0"/>
              <a:cs typeface="Arial" charset="0"/>
            </a:endParaRPr>
          </a:p>
        </p:txBody>
      </p:sp>
      <p:sp>
        <p:nvSpPr>
          <p:cNvPr id="25609" name="Text Box 10"/>
          <p:cNvSpPr txBox="1">
            <a:spLocks noChangeArrowheads="1"/>
          </p:cNvSpPr>
          <p:nvPr/>
        </p:nvSpPr>
        <p:spPr bwMode="auto">
          <a:xfrm>
            <a:off x="3962400" y="1447800"/>
            <a:ext cx="1219200" cy="336550"/>
          </a:xfrm>
          <a:prstGeom prst="rect">
            <a:avLst/>
          </a:prstGeom>
          <a:noFill/>
          <a:ln w="9525">
            <a:noFill/>
            <a:miter lim="800000"/>
            <a:headEnd/>
            <a:tailEnd/>
          </a:ln>
        </p:spPr>
        <p:txBody>
          <a:bodyPr>
            <a:spAutoFit/>
          </a:bodyPr>
          <a:lstStyle/>
          <a:p>
            <a:pPr eaLnBrk="0" hangingPunct="0"/>
            <a:r>
              <a:rPr lang="en-US" altLang="ja-JP" sz="1600">
                <a:latin typeface="Arial Narrow" pitchFamily="34" charset="0"/>
                <a:cs typeface="Arial" charset="0"/>
              </a:rPr>
              <a:t>Cold War</a:t>
            </a:r>
            <a:endParaRPr lang="en-US" altLang="ja-JP" sz="1600">
              <a:latin typeface="Times New Roman" pitchFamily="18" charset="0"/>
              <a:cs typeface="Arial" charset="0"/>
            </a:endParaRPr>
          </a:p>
        </p:txBody>
      </p:sp>
      <p:sp>
        <p:nvSpPr>
          <p:cNvPr id="568331" name="Text Box 11"/>
          <p:cNvSpPr txBox="1">
            <a:spLocks noChangeArrowheads="1"/>
          </p:cNvSpPr>
          <p:nvPr/>
        </p:nvSpPr>
        <p:spPr bwMode="auto">
          <a:xfrm>
            <a:off x="1619250" y="2349500"/>
            <a:ext cx="2286000" cy="519113"/>
          </a:xfrm>
          <a:prstGeom prst="rect">
            <a:avLst/>
          </a:prstGeom>
          <a:noFill/>
          <a:ln w="9525">
            <a:noFill/>
            <a:miter lim="800000"/>
            <a:headEnd/>
            <a:tailEnd/>
          </a:ln>
          <a:effectLst/>
        </p:spPr>
        <p:txBody>
          <a:bodyPr>
            <a:spAutoFit/>
          </a:bodyPr>
          <a:lstStyle/>
          <a:p>
            <a:pPr eaLnBrk="0" hangingPunct="0">
              <a:defRPr/>
            </a:pPr>
            <a:r>
              <a:rPr lang="en-US" altLang="ja-JP" sz="2800">
                <a:solidFill>
                  <a:srgbClr val="FF6600"/>
                </a:solidFill>
                <a:effectLst>
                  <a:outerShdw blurRad="38100" dist="38100" dir="2700000" algn="tl">
                    <a:srgbClr val="C0C0C0"/>
                  </a:outerShdw>
                </a:effectLst>
                <a:latin typeface="Arial Narrow" pitchFamily="34" charset="0"/>
                <a:cs typeface="Arial" charset="0"/>
              </a:rPr>
              <a:t>Development</a:t>
            </a:r>
            <a:endParaRPr lang="en-US" altLang="ja-JP" sz="2600">
              <a:solidFill>
                <a:srgbClr val="FF6600"/>
              </a:solidFill>
              <a:effectLst>
                <a:outerShdw blurRad="38100" dist="38100" dir="2700000" algn="tl">
                  <a:srgbClr val="C0C0C0"/>
                </a:outerShdw>
              </a:effectLst>
              <a:latin typeface="Times New Roman" pitchFamily="18" charset="0"/>
              <a:cs typeface="Arial" charset="0"/>
            </a:endParaRPr>
          </a:p>
        </p:txBody>
      </p:sp>
      <p:sp>
        <p:nvSpPr>
          <p:cNvPr id="568332" name="Text Box 12"/>
          <p:cNvSpPr txBox="1">
            <a:spLocks noChangeArrowheads="1"/>
          </p:cNvSpPr>
          <p:nvPr/>
        </p:nvSpPr>
        <p:spPr bwMode="auto">
          <a:xfrm>
            <a:off x="5095875" y="2362200"/>
            <a:ext cx="2286000" cy="519113"/>
          </a:xfrm>
          <a:prstGeom prst="rect">
            <a:avLst/>
          </a:prstGeom>
          <a:noFill/>
          <a:ln w="9525">
            <a:noFill/>
            <a:miter lim="800000"/>
            <a:headEnd/>
            <a:tailEnd/>
          </a:ln>
          <a:effectLst/>
        </p:spPr>
        <p:txBody>
          <a:bodyPr>
            <a:spAutoFit/>
          </a:bodyPr>
          <a:lstStyle/>
          <a:p>
            <a:pPr eaLnBrk="0" hangingPunct="0">
              <a:defRPr/>
            </a:pPr>
            <a:r>
              <a:rPr lang="en-US" altLang="ja-JP" sz="2800">
                <a:solidFill>
                  <a:srgbClr val="FF6600"/>
                </a:solidFill>
                <a:effectLst>
                  <a:outerShdw blurRad="38100" dist="38100" dir="2700000" algn="tl">
                    <a:srgbClr val="C0C0C0"/>
                  </a:outerShdw>
                </a:effectLst>
                <a:latin typeface="Arial Narrow" pitchFamily="34" charset="0"/>
                <a:cs typeface="Arial" charset="0"/>
              </a:rPr>
              <a:t>Human Rights</a:t>
            </a:r>
            <a:endParaRPr lang="en-US" altLang="ja-JP">
              <a:solidFill>
                <a:srgbClr val="FF6600"/>
              </a:solidFill>
              <a:effectLst>
                <a:outerShdw blurRad="38100" dist="38100" dir="2700000" algn="tl">
                  <a:srgbClr val="C0C0C0"/>
                </a:outerShdw>
              </a:effectLst>
              <a:latin typeface="Times New Roman" pitchFamily="18" charset="0"/>
              <a:cs typeface="Arial" charset="0"/>
            </a:endParaRPr>
          </a:p>
        </p:txBody>
      </p:sp>
      <p:sp>
        <p:nvSpPr>
          <p:cNvPr id="25612" name="Text Box 13"/>
          <p:cNvSpPr txBox="1">
            <a:spLocks noChangeArrowheads="1"/>
          </p:cNvSpPr>
          <p:nvPr/>
        </p:nvSpPr>
        <p:spPr bwMode="auto">
          <a:xfrm>
            <a:off x="2339975" y="4149725"/>
            <a:ext cx="1406525" cy="990600"/>
          </a:xfrm>
          <a:prstGeom prst="rect">
            <a:avLst/>
          </a:prstGeom>
          <a:noFill/>
          <a:ln w="9525">
            <a:noFill/>
            <a:miter lim="800000"/>
            <a:headEnd/>
            <a:tailEnd/>
          </a:ln>
        </p:spPr>
        <p:txBody>
          <a:bodyPr>
            <a:spAutoFit/>
          </a:bodyPr>
          <a:lstStyle/>
          <a:p>
            <a:pPr eaLnBrk="0" hangingPunct="0"/>
            <a:r>
              <a:rPr lang="en-US" altLang="ja-JP" sz="1400">
                <a:latin typeface="Arial Narrow" pitchFamily="34" charset="0"/>
                <a:cs typeface="Arial" charset="0"/>
              </a:rPr>
              <a:t>Copenhagen</a:t>
            </a:r>
          </a:p>
          <a:p>
            <a:pPr eaLnBrk="0" hangingPunct="0"/>
            <a:r>
              <a:rPr lang="en-GB" altLang="ja-JP" sz="1400">
                <a:latin typeface="Arial Narrow" pitchFamily="34" charset="0"/>
                <a:cs typeface="Arial" charset="0"/>
              </a:rPr>
              <a:t>Cairo</a:t>
            </a:r>
          </a:p>
          <a:p>
            <a:pPr eaLnBrk="0" hangingPunct="0"/>
            <a:endParaRPr lang="en-US" altLang="ja-JP" sz="1600">
              <a:latin typeface="Times New Roman" pitchFamily="18" charset="0"/>
              <a:cs typeface="Arial" charset="0"/>
            </a:endParaRPr>
          </a:p>
        </p:txBody>
      </p:sp>
      <p:sp>
        <p:nvSpPr>
          <p:cNvPr id="25613" name="Text Box 14"/>
          <p:cNvSpPr txBox="1">
            <a:spLocks noChangeArrowheads="1"/>
          </p:cNvSpPr>
          <p:nvPr/>
        </p:nvSpPr>
        <p:spPr bwMode="auto">
          <a:xfrm>
            <a:off x="5562600" y="4114800"/>
            <a:ext cx="1219200" cy="990600"/>
          </a:xfrm>
          <a:prstGeom prst="rect">
            <a:avLst/>
          </a:prstGeom>
          <a:noFill/>
          <a:ln w="9525">
            <a:noFill/>
            <a:miter lim="800000"/>
            <a:headEnd/>
            <a:tailEnd/>
          </a:ln>
        </p:spPr>
        <p:txBody>
          <a:bodyPr>
            <a:spAutoFit/>
          </a:bodyPr>
          <a:lstStyle/>
          <a:p>
            <a:pPr eaLnBrk="0" hangingPunct="0"/>
            <a:r>
              <a:rPr lang="en-US" altLang="ja-JP" sz="1400">
                <a:latin typeface="Arial Narrow" pitchFamily="34" charset="0"/>
                <a:cs typeface="Arial" charset="0"/>
              </a:rPr>
              <a:t>Vienna</a:t>
            </a:r>
          </a:p>
          <a:p>
            <a:pPr eaLnBrk="0" hangingPunct="0"/>
            <a:r>
              <a:rPr lang="en-GB" altLang="ja-JP" sz="1400">
                <a:latin typeface="Arial Narrow" pitchFamily="34" charset="0"/>
                <a:cs typeface="Arial" charset="0"/>
              </a:rPr>
              <a:t>Beijing</a:t>
            </a:r>
            <a:endParaRPr lang="en-US" altLang="ja-JP" sz="1400">
              <a:latin typeface="Arial Narrow" pitchFamily="34" charset="0"/>
              <a:cs typeface="Arial" charset="0"/>
            </a:endParaRPr>
          </a:p>
          <a:p>
            <a:pPr eaLnBrk="0" hangingPunct="0"/>
            <a:endParaRPr lang="en-US" altLang="ja-JP" sz="1600">
              <a:latin typeface="Arial Narrow" pitchFamily="34" charset="0"/>
              <a:cs typeface="Arial" charset="0"/>
            </a:endParaRPr>
          </a:p>
        </p:txBody>
      </p:sp>
      <p:sp>
        <p:nvSpPr>
          <p:cNvPr id="25614" name="Text Box 15"/>
          <p:cNvSpPr txBox="1">
            <a:spLocks noChangeArrowheads="1"/>
          </p:cNvSpPr>
          <p:nvPr/>
        </p:nvSpPr>
        <p:spPr bwMode="auto">
          <a:xfrm>
            <a:off x="3779838" y="4149725"/>
            <a:ext cx="1524000" cy="877888"/>
          </a:xfrm>
          <a:prstGeom prst="rect">
            <a:avLst/>
          </a:prstGeom>
          <a:noFill/>
          <a:ln w="9525">
            <a:noFill/>
            <a:miter lim="800000"/>
            <a:headEnd/>
            <a:tailEnd/>
          </a:ln>
        </p:spPr>
        <p:txBody>
          <a:bodyPr>
            <a:spAutoFit/>
          </a:bodyPr>
          <a:lstStyle/>
          <a:p>
            <a:pPr eaLnBrk="0" hangingPunct="0">
              <a:lnSpc>
                <a:spcPct val="60000"/>
              </a:lnSpc>
              <a:spcBef>
                <a:spcPct val="45000"/>
              </a:spcBef>
            </a:pPr>
            <a:endParaRPr lang="en-US" altLang="ja-JP" sz="2000">
              <a:solidFill>
                <a:srgbClr val="800000"/>
              </a:solidFill>
              <a:latin typeface="Arial Narrow" pitchFamily="34" charset="0"/>
              <a:cs typeface="Arial" charset="0"/>
            </a:endParaRPr>
          </a:p>
          <a:p>
            <a:pPr eaLnBrk="0" hangingPunct="0">
              <a:lnSpc>
                <a:spcPct val="60000"/>
              </a:lnSpc>
              <a:spcBef>
                <a:spcPct val="45000"/>
              </a:spcBef>
            </a:pPr>
            <a:r>
              <a:rPr lang="en-US" altLang="ja-JP">
                <a:solidFill>
                  <a:srgbClr val="800000"/>
                </a:solidFill>
                <a:latin typeface="Arial Narrow" pitchFamily="34" charset="0"/>
                <a:cs typeface="Arial" charset="0"/>
              </a:rPr>
              <a:t>UN Reform Agenda</a:t>
            </a:r>
          </a:p>
        </p:txBody>
      </p:sp>
      <p:sp>
        <p:nvSpPr>
          <p:cNvPr id="568336" name="Text Box 16"/>
          <p:cNvSpPr txBox="1">
            <a:spLocks noChangeArrowheads="1"/>
          </p:cNvSpPr>
          <p:nvPr/>
        </p:nvSpPr>
        <p:spPr bwMode="auto">
          <a:xfrm>
            <a:off x="5292725" y="4941888"/>
            <a:ext cx="1676400" cy="519112"/>
          </a:xfrm>
          <a:prstGeom prst="rect">
            <a:avLst/>
          </a:prstGeom>
          <a:noFill/>
          <a:ln w="12699">
            <a:noFill/>
            <a:miter lim="800000"/>
            <a:headEnd/>
            <a:tailEnd/>
          </a:ln>
          <a:effectLst/>
        </p:spPr>
        <p:txBody>
          <a:bodyPr>
            <a:spAutoFit/>
          </a:bodyPr>
          <a:lstStyle/>
          <a:p>
            <a:pPr eaLnBrk="0" hangingPunct="0">
              <a:defRPr/>
            </a:pPr>
            <a:r>
              <a:rPr lang="en-GB" sz="2800" b="1" dirty="0">
                <a:solidFill>
                  <a:srgbClr val="FF6600"/>
                </a:solidFill>
                <a:effectLst>
                  <a:outerShdw blurRad="38100" dist="38100" dir="2700000" algn="tl">
                    <a:srgbClr val="C0C0C0"/>
                  </a:outerShdw>
                </a:effectLst>
                <a:latin typeface="Arial Narrow" pitchFamily="34" charset="0"/>
                <a:cs typeface="Arial" charset="0"/>
              </a:rPr>
              <a:t>1997/2010</a:t>
            </a:r>
          </a:p>
        </p:txBody>
      </p:sp>
      <p:sp>
        <p:nvSpPr>
          <p:cNvPr id="25616" name="AutoShape 17"/>
          <p:cNvSpPr>
            <a:spLocks noChangeArrowheads="1"/>
          </p:cNvSpPr>
          <p:nvPr/>
        </p:nvSpPr>
        <p:spPr bwMode="auto">
          <a:xfrm>
            <a:off x="4067175" y="1989138"/>
            <a:ext cx="865188" cy="2160587"/>
          </a:xfrm>
          <a:prstGeom prst="downArrow">
            <a:avLst>
              <a:gd name="adj1" fmla="val 50000"/>
              <a:gd name="adj2" fmla="val 62431"/>
            </a:avLst>
          </a:prstGeom>
          <a:solidFill>
            <a:schemeClr val="accent1"/>
          </a:solidFill>
          <a:ln w="9525">
            <a:solidFill>
              <a:schemeClr val="tx1"/>
            </a:solidFill>
            <a:miter lim="800000"/>
            <a:headEnd/>
            <a:tailEnd/>
          </a:ln>
        </p:spPr>
        <p:txBody>
          <a:bodyPr wrap="none" anchor="ctr"/>
          <a:lstStyle/>
          <a:p>
            <a:endParaRPr lang="ja-JP" altLang="en-US">
              <a:cs typeface="Arial" charset="0"/>
            </a:endParaRPr>
          </a:p>
        </p:txBody>
      </p:sp>
      <p:sp>
        <p:nvSpPr>
          <p:cNvPr id="568338" name="Text Box 18"/>
          <p:cNvSpPr txBox="1">
            <a:spLocks noChangeArrowheads="1"/>
          </p:cNvSpPr>
          <p:nvPr/>
        </p:nvSpPr>
        <p:spPr bwMode="auto">
          <a:xfrm>
            <a:off x="3276600" y="2924175"/>
            <a:ext cx="2592388" cy="635000"/>
          </a:xfrm>
          <a:prstGeom prst="rect">
            <a:avLst/>
          </a:prstGeom>
          <a:noFill/>
          <a:ln w="9525" algn="ctr">
            <a:noFill/>
            <a:miter lim="800000"/>
            <a:headEnd/>
            <a:tailEnd/>
          </a:ln>
          <a:effectLst/>
        </p:spPr>
        <p:txBody>
          <a:bodyPr>
            <a:spAutoFit/>
          </a:bodyPr>
          <a:lstStyle/>
          <a:p>
            <a:pPr marL="342900" indent="-342900">
              <a:defRPr/>
            </a:pPr>
            <a:r>
              <a:rPr lang="en-US" altLang="ja-JP" sz="2000">
                <a:solidFill>
                  <a:srgbClr val="FF6600"/>
                </a:solidFill>
                <a:effectLst>
                  <a:outerShdw blurRad="38100" dist="38100" dir="2700000" algn="tl">
                    <a:srgbClr val="000000"/>
                  </a:outerShdw>
                </a:effectLst>
              </a:rPr>
              <a:t>Peace &amp; Security</a:t>
            </a:r>
          </a:p>
          <a:p>
            <a:pPr marL="342900" indent="-342900">
              <a:defRPr/>
            </a:pPr>
            <a:r>
              <a:rPr lang="en-US" altLang="ja-JP">
                <a:solidFill>
                  <a:srgbClr val="FF6600"/>
                </a:solidFill>
                <a:effectLst>
                  <a:outerShdw blurRad="38100" dist="38100" dir="2700000" algn="tl">
                    <a:srgbClr val="000000"/>
                  </a:outerShdw>
                </a:effectLst>
              </a:rPr>
              <a:t>humanitarian action</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649" name="Title 3"/>
          <p:cNvSpPr>
            <a:spLocks noGrp="1"/>
          </p:cNvSpPr>
          <p:nvPr>
            <p:ph type="title" idx="4294967295"/>
          </p:nvPr>
        </p:nvSpPr>
        <p:spPr/>
        <p:txBody>
          <a:bodyPr/>
          <a:lstStyle/>
          <a:p>
            <a:pPr eaLnBrk="1" hangingPunct="1"/>
            <a:r>
              <a:rPr kumimoji="1" lang="en-US" altLang="ja-JP" smtClean="0">
                <a:cs typeface="ＭＳ Ｐゴシック"/>
              </a:rPr>
              <a:t>‘In Larger Freedom’</a:t>
            </a:r>
            <a:endParaRPr kumimoji="1" lang="ja-JP" altLang="en-US" smtClean="0">
              <a:cs typeface="ＭＳ Ｐゴシック"/>
            </a:endParaRPr>
          </a:p>
        </p:txBody>
      </p:sp>
      <p:sp>
        <p:nvSpPr>
          <p:cNvPr id="27650" name="Rectangle 3"/>
          <p:cNvSpPr>
            <a:spLocks noGrp="1" noChangeArrowheads="1"/>
          </p:cNvSpPr>
          <p:nvPr>
            <p:ph idx="4294967295"/>
          </p:nvPr>
        </p:nvSpPr>
        <p:spPr>
          <a:xfrm>
            <a:off x="611188" y="1989138"/>
            <a:ext cx="8229600" cy="4525962"/>
          </a:xfrm>
        </p:spPr>
        <p:txBody>
          <a:bodyPr/>
          <a:lstStyle/>
          <a:p>
            <a:pPr eaLnBrk="1" hangingPunct="1">
              <a:spcAft>
                <a:spcPct val="40000"/>
              </a:spcAft>
              <a:buFont typeface="Arial" charset="0"/>
              <a:buNone/>
            </a:pPr>
            <a:r>
              <a:rPr lang="en-GB" altLang="ja-JP" smtClean="0">
                <a:cs typeface="Arial" charset="0"/>
              </a:rPr>
              <a:t>Humanity will not enjoy ...</a:t>
            </a:r>
          </a:p>
          <a:p>
            <a:pPr eaLnBrk="1" hangingPunct="1">
              <a:spcAft>
                <a:spcPct val="40000"/>
              </a:spcAft>
            </a:pPr>
            <a:r>
              <a:rPr lang="en-GB" altLang="ja-JP" smtClean="0">
                <a:cs typeface="Arial" charset="0"/>
              </a:rPr>
              <a:t>security without development</a:t>
            </a:r>
          </a:p>
          <a:p>
            <a:pPr eaLnBrk="1" hangingPunct="1">
              <a:spcAft>
                <a:spcPct val="40000"/>
              </a:spcAft>
            </a:pPr>
            <a:r>
              <a:rPr lang="en-GB" altLang="ja-JP" smtClean="0">
                <a:cs typeface="Arial" charset="0"/>
              </a:rPr>
              <a:t>development without security</a:t>
            </a:r>
          </a:p>
          <a:p>
            <a:pPr eaLnBrk="1" hangingPunct="1">
              <a:spcAft>
                <a:spcPct val="40000"/>
              </a:spcAft>
            </a:pPr>
            <a:r>
              <a:rPr lang="en-GB" altLang="ja-JP" smtClean="0">
                <a:cs typeface="Arial" charset="0"/>
              </a:rPr>
              <a:t>either security or development </a:t>
            </a:r>
            <a:r>
              <a:rPr lang="en-GB" altLang="ja-JP" i="1" smtClean="0">
                <a:solidFill>
                  <a:srgbClr val="FF0000"/>
                </a:solidFill>
                <a:cs typeface="Arial" charset="0"/>
              </a:rPr>
              <a:t>without respect for human rights</a:t>
            </a:r>
          </a:p>
          <a:p>
            <a:pPr eaLnBrk="1" hangingPunct="1">
              <a:spcAft>
                <a:spcPct val="40000"/>
              </a:spcAft>
              <a:buFont typeface="Arial" charset="0"/>
              <a:buNone/>
            </a:pPr>
            <a:endParaRPr lang="en-GB" altLang="ja-JP" b="1" smtClean="0">
              <a:cs typeface="Arial" charset="0"/>
            </a:endParaRPr>
          </a:p>
          <a:p>
            <a:pPr eaLnBrk="1" hangingPunct="1">
              <a:spcAft>
                <a:spcPct val="40000"/>
              </a:spcAft>
              <a:buFont typeface="Arial" charset="0"/>
              <a:buNone/>
            </a:pPr>
            <a:endParaRPr lang="en-GB" altLang="ja-JP" smtClean="0">
              <a:cs typeface="Arial"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 Placeholder 4"/>
          <p:cNvSpPr>
            <a:spLocks noGrp="1"/>
          </p:cNvSpPr>
          <p:nvPr>
            <p:ph type="body" idx="4294967295"/>
          </p:nvPr>
        </p:nvSpPr>
        <p:spPr>
          <a:xfrm>
            <a:off x="457200" y="1535113"/>
            <a:ext cx="4040188" cy="639762"/>
          </a:xfrm>
        </p:spPr>
        <p:txBody>
          <a:bodyPr anchor="b"/>
          <a:lstStyle/>
          <a:p>
            <a:pPr marL="0" indent="0" eaLnBrk="1" hangingPunct="1">
              <a:buFont typeface="Arial" charset="0"/>
              <a:buNone/>
            </a:pPr>
            <a:r>
              <a:rPr kumimoji="1" lang="en-US" altLang="ja-JP" sz="2400" b="1" smtClean="0">
                <a:cs typeface="ＭＳ Ｐゴシック"/>
              </a:rPr>
              <a:t>Human development</a:t>
            </a:r>
            <a:endParaRPr kumimoji="1" lang="ja-JP" altLang="en-US" sz="2400" b="1" smtClean="0">
              <a:cs typeface="ＭＳ Ｐゴシック"/>
            </a:endParaRPr>
          </a:p>
        </p:txBody>
      </p:sp>
      <p:sp>
        <p:nvSpPr>
          <p:cNvPr id="32770" name="Content Placeholder 5"/>
          <p:cNvSpPr>
            <a:spLocks noGrp="1"/>
          </p:cNvSpPr>
          <p:nvPr>
            <p:ph sz="half" idx="4294967295"/>
          </p:nvPr>
        </p:nvSpPr>
        <p:spPr>
          <a:xfrm>
            <a:off x="395288" y="2565400"/>
            <a:ext cx="4040187" cy="3951288"/>
          </a:xfrm>
        </p:spPr>
        <p:txBody>
          <a:bodyPr/>
          <a:lstStyle/>
          <a:p>
            <a:pPr eaLnBrk="1" hangingPunct="1"/>
            <a:r>
              <a:rPr kumimoji="1" lang="en-US" altLang="ja-JP" sz="2400" smtClean="0">
                <a:cs typeface="ＭＳ Ｐゴシック"/>
              </a:rPr>
              <a:t>Process of enhancing people’s capabilities</a:t>
            </a:r>
          </a:p>
          <a:p>
            <a:pPr eaLnBrk="1" hangingPunct="1"/>
            <a:r>
              <a:rPr lang="en-US" altLang="ja-JP" sz="2400" smtClean="0">
                <a:cs typeface="ＭＳ Ｐゴシック"/>
              </a:rPr>
              <a:t>Expand choices and opportunities</a:t>
            </a:r>
          </a:p>
          <a:p>
            <a:pPr eaLnBrk="1" hangingPunct="1"/>
            <a:r>
              <a:rPr lang="en-US" altLang="ja-JP" sz="2400" smtClean="0">
                <a:cs typeface="ＭＳ Ｐゴシック"/>
              </a:rPr>
              <a:t>Lead a life of respect and value</a:t>
            </a:r>
            <a:endParaRPr kumimoji="1" lang="ja-JP" altLang="en-US" sz="2400" smtClean="0">
              <a:cs typeface="ＭＳ Ｐゴシック"/>
            </a:endParaRPr>
          </a:p>
        </p:txBody>
      </p:sp>
      <p:sp>
        <p:nvSpPr>
          <p:cNvPr id="29699" name="Text Placeholder 6"/>
          <p:cNvSpPr>
            <a:spLocks noGrp="1"/>
          </p:cNvSpPr>
          <p:nvPr>
            <p:ph type="body" sz="quarter" idx="4294967295"/>
          </p:nvPr>
        </p:nvSpPr>
        <p:spPr>
          <a:xfrm>
            <a:off x="4645025" y="1535113"/>
            <a:ext cx="4041775" cy="639762"/>
          </a:xfrm>
        </p:spPr>
        <p:txBody>
          <a:bodyPr anchor="b"/>
          <a:lstStyle/>
          <a:p>
            <a:pPr marL="0" indent="0" eaLnBrk="1" hangingPunct="1">
              <a:buFont typeface="Arial" charset="0"/>
              <a:buNone/>
            </a:pPr>
            <a:r>
              <a:rPr kumimoji="1" lang="en-US" altLang="ja-JP" sz="2400" b="1" smtClean="0">
                <a:cs typeface="ＭＳ Ｐゴシック"/>
              </a:rPr>
              <a:t>… and Human rights</a:t>
            </a:r>
            <a:endParaRPr kumimoji="1" lang="ja-JP" altLang="en-US" sz="2400" b="1" smtClean="0">
              <a:cs typeface="ＭＳ Ｐゴシック"/>
            </a:endParaRPr>
          </a:p>
        </p:txBody>
      </p:sp>
      <p:sp>
        <p:nvSpPr>
          <p:cNvPr id="32772" name="Content Placeholder 7"/>
          <p:cNvSpPr>
            <a:spLocks noGrp="1"/>
          </p:cNvSpPr>
          <p:nvPr>
            <p:ph sz="quarter" idx="4294967295"/>
          </p:nvPr>
        </p:nvSpPr>
        <p:spPr>
          <a:xfrm>
            <a:off x="4643438" y="2565400"/>
            <a:ext cx="4041775" cy="3951288"/>
          </a:xfrm>
        </p:spPr>
        <p:txBody>
          <a:bodyPr/>
          <a:lstStyle/>
          <a:p>
            <a:pPr eaLnBrk="1" hangingPunct="1"/>
            <a:r>
              <a:rPr lang="en-US" altLang="ja-JP" sz="2400" smtClean="0">
                <a:cs typeface="ＭＳ Ｐゴシック"/>
              </a:rPr>
              <a:t>C</a:t>
            </a:r>
            <a:r>
              <a:rPr kumimoji="1" lang="en-US" altLang="ja-JP" sz="2400" smtClean="0">
                <a:cs typeface="ＭＳ Ｐゴシック"/>
              </a:rPr>
              <a:t>laims to be protected from </a:t>
            </a:r>
            <a:r>
              <a:rPr lang="en-US" altLang="ja-JP" sz="2400" smtClean="0">
                <a:cs typeface="ＭＳ Ｐゴシック"/>
              </a:rPr>
              <a:t>abuses and deprivations</a:t>
            </a:r>
          </a:p>
          <a:p>
            <a:pPr eaLnBrk="1" hangingPunct="1"/>
            <a:r>
              <a:rPr kumimoji="1" lang="en-US" altLang="ja-JP" sz="2400" smtClean="0">
                <a:cs typeface="ＭＳ Ｐゴシック"/>
              </a:rPr>
              <a:t>Secure the freedom for a life and dignity</a:t>
            </a:r>
          </a:p>
          <a:p>
            <a:pPr eaLnBrk="1" hangingPunct="1"/>
            <a:r>
              <a:rPr kumimoji="1" lang="en-US" altLang="ja-JP" sz="2400" smtClean="0">
                <a:cs typeface="ＭＳ Ｐゴシック"/>
              </a:rPr>
              <a:t>Requires capacity that development makes possible</a:t>
            </a:r>
          </a:p>
        </p:txBody>
      </p:sp>
      <p:sp>
        <p:nvSpPr>
          <p:cNvPr id="29701" name="Title 8"/>
          <p:cNvSpPr>
            <a:spLocks noGrp="1"/>
          </p:cNvSpPr>
          <p:nvPr>
            <p:ph type="title" idx="4294967295"/>
          </p:nvPr>
        </p:nvSpPr>
        <p:spPr/>
        <p:txBody>
          <a:bodyPr/>
          <a:lstStyle/>
          <a:p>
            <a:pPr eaLnBrk="1" hangingPunct="1"/>
            <a:r>
              <a:rPr kumimoji="1" lang="en-US" altLang="ja-JP" smtClean="0">
                <a:cs typeface="ＭＳ Ｐゴシック"/>
              </a:rPr>
              <a:t>The linkage between …</a:t>
            </a:r>
            <a:endParaRPr kumimoji="1" lang="ja-JP" altLang="en-US" smtClean="0">
              <a:cs typeface="ＭＳ Ｐゴシック"/>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fade">
                                      <p:cBhvr>
                                        <p:cTn id="7" dur="2000"/>
                                        <p:tgtEl>
                                          <p:spTgt spid="3277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772"/>
                                        </p:tgtEl>
                                        <p:attrNameLst>
                                          <p:attrName>style.visibility</p:attrName>
                                        </p:attrNameLst>
                                      </p:cBhvr>
                                      <p:to>
                                        <p:strVal val="visible"/>
                                      </p:to>
                                    </p:set>
                                    <p:animEffect transition="in" filter="fade">
                                      <p:cBhvr>
                                        <p:cTn id="12" dur="2000"/>
                                        <p:tgtEl>
                                          <p:spTgt spid="32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2" grpId="0"/>
    </p:bld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4817" name="Text Placeholder 14"/>
          <p:cNvSpPr>
            <a:spLocks noGrp="1"/>
          </p:cNvSpPr>
          <p:nvPr>
            <p:ph type="body" idx="4294967295"/>
          </p:nvPr>
        </p:nvSpPr>
        <p:spPr>
          <a:xfrm>
            <a:off x="457200" y="1535113"/>
            <a:ext cx="4040188" cy="639762"/>
          </a:xfrm>
        </p:spPr>
        <p:txBody>
          <a:bodyPr anchor="b"/>
          <a:lstStyle/>
          <a:p>
            <a:pPr marL="0" indent="0" eaLnBrk="1" hangingPunct="1">
              <a:buFont typeface="Arial" charset="0"/>
              <a:buNone/>
            </a:pPr>
            <a:r>
              <a:rPr kumimoji="1" lang="en-US" altLang="ja-JP" sz="2400" b="1" smtClean="0">
                <a:cs typeface="ＭＳ Ｐゴシック"/>
              </a:rPr>
              <a:t>Similarities</a:t>
            </a:r>
            <a:endParaRPr kumimoji="1" lang="ja-JP" altLang="en-US" sz="2400" b="1" smtClean="0">
              <a:cs typeface="ＭＳ Ｐゴシック"/>
            </a:endParaRPr>
          </a:p>
        </p:txBody>
      </p:sp>
      <p:sp>
        <p:nvSpPr>
          <p:cNvPr id="34818" name="Content Placeholder 15"/>
          <p:cNvSpPr>
            <a:spLocks noGrp="1"/>
          </p:cNvSpPr>
          <p:nvPr>
            <p:ph sz="half" idx="4294967295"/>
          </p:nvPr>
        </p:nvSpPr>
        <p:spPr>
          <a:xfrm>
            <a:off x="468313" y="2492375"/>
            <a:ext cx="4040187" cy="3951288"/>
          </a:xfrm>
        </p:spPr>
        <p:txBody>
          <a:bodyPr/>
          <a:lstStyle/>
          <a:p>
            <a:pPr eaLnBrk="1" hangingPunct="1"/>
            <a:r>
              <a:rPr lang="en-US" altLang="ja-JP" sz="2400" smtClean="0">
                <a:cs typeface="ＭＳ Ｐゴシック"/>
              </a:rPr>
              <a:t>Common objectives</a:t>
            </a:r>
          </a:p>
          <a:p>
            <a:pPr eaLnBrk="1" hangingPunct="1"/>
            <a:r>
              <a:rPr lang="en-US" altLang="ja-JP" sz="2400" smtClean="0">
                <a:cs typeface="ＭＳ Ｐゴシック"/>
              </a:rPr>
              <a:t>Tools for accountability</a:t>
            </a:r>
          </a:p>
          <a:p>
            <a:pPr eaLnBrk="1" hangingPunct="1"/>
            <a:r>
              <a:rPr kumimoji="1" lang="en-US" altLang="ja-JP" sz="2400" smtClean="0">
                <a:cs typeface="ＭＳ Ｐゴシック"/>
              </a:rPr>
              <a:t>Progressive realization</a:t>
            </a:r>
          </a:p>
          <a:p>
            <a:pPr eaLnBrk="1" hangingPunct="1"/>
            <a:r>
              <a:rPr lang="en-US" altLang="ja-JP" sz="2400" smtClean="0">
                <a:cs typeface="ＭＳ Ｐゴシック"/>
              </a:rPr>
              <a:t>Similar guiding principles</a:t>
            </a:r>
          </a:p>
          <a:p>
            <a:pPr eaLnBrk="1" hangingPunct="1"/>
            <a:r>
              <a:rPr kumimoji="1" lang="en-US" altLang="ja-JP" sz="2400" smtClean="0">
                <a:cs typeface="ＭＳ Ｐゴシック"/>
              </a:rPr>
              <a:t>Gender equality is integral</a:t>
            </a:r>
          </a:p>
          <a:p>
            <a:pPr eaLnBrk="1" hangingPunct="1"/>
            <a:endParaRPr kumimoji="1" lang="ja-JP" altLang="en-US" sz="2400" smtClean="0">
              <a:cs typeface="ＭＳ Ｐゴシック"/>
            </a:endParaRPr>
          </a:p>
        </p:txBody>
      </p:sp>
      <p:sp>
        <p:nvSpPr>
          <p:cNvPr id="34819" name="Text Placeholder 16"/>
          <p:cNvSpPr>
            <a:spLocks noGrp="1"/>
          </p:cNvSpPr>
          <p:nvPr>
            <p:ph type="body" sz="quarter" idx="4294967295"/>
          </p:nvPr>
        </p:nvSpPr>
        <p:spPr>
          <a:xfrm>
            <a:off x="4645025" y="1535113"/>
            <a:ext cx="4041775" cy="639762"/>
          </a:xfrm>
        </p:spPr>
        <p:txBody>
          <a:bodyPr anchor="b"/>
          <a:lstStyle/>
          <a:p>
            <a:pPr marL="0" indent="0" eaLnBrk="1" hangingPunct="1">
              <a:buFont typeface="Arial" charset="0"/>
              <a:buNone/>
            </a:pPr>
            <a:r>
              <a:rPr lang="en-US" altLang="ja-JP" sz="2400" b="1" smtClean="0">
                <a:cs typeface="ＭＳ Ｐゴシック"/>
              </a:rPr>
              <a:t>Programming complementarities</a:t>
            </a:r>
            <a:endParaRPr kumimoji="1" lang="ja-JP" altLang="en-US" sz="2400" b="1" smtClean="0">
              <a:cs typeface="ＭＳ Ｐゴシック"/>
            </a:endParaRPr>
          </a:p>
        </p:txBody>
      </p:sp>
      <p:sp>
        <p:nvSpPr>
          <p:cNvPr id="34820" name="Content Placeholder 17"/>
          <p:cNvSpPr>
            <a:spLocks noGrp="1"/>
          </p:cNvSpPr>
          <p:nvPr>
            <p:ph sz="quarter" idx="4294967295"/>
          </p:nvPr>
        </p:nvSpPr>
        <p:spPr>
          <a:xfrm>
            <a:off x="4643438" y="2565400"/>
            <a:ext cx="4041775" cy="3951288"/>
          </a:xfrm>
        </p:spPr>
        <p:txBody>
          <a:bodyPr/>
          <a:lstStyle/>
          <a:p>
            <a:pPr eaLnBrk="1" hangingPunct="1"/>
            <a:r>
              <a:rPr lang="en-US" altLang="ja-JP" sz="2400" smtClean="0">
                <a:cs typeface="ＭＳ Ｐゴシック"/>
              </a:rPr>
              <a:t>Align each MDG with HR</a:t>
            </a:r>
          </a:p>
          <a:p>
            <a:pPr eaLnBrk="1" hangingPunct="1"/>
            <a:r>
              <a:rPr kumimoji="1" lang="en-US" altLang="ja-JP" sz="2400" smtClean="0">
                <a:cs typeface="ＭＳ Ｐゴシック"/>
              </a:rPr>
              <a:t>HR standards add quality to MDGs’ numerical targets</a:t>
            </a:r>
          </a:p>
          <a:p>
            <a:pPr eaLnBrk="1" hangingPunct="1"/>
            <a:r>
              <a:rPr kumimoji="1" lang="en-US" altLang="ja-JP" sz="2400" smtClean="0">
                <a:cs typeface="ＭＳ Ｐゴシック"/>
              </a:rPr>
              <a:t> HR adds quality to MDG process</a:t>
            </a:r>
          </a:p>
          <a:p>
            <a:pPr eaLnBrk="1" hangingPunct="1"/>
            <a:r>
              <a:rPr lang="en-US" altLang="ja-JP" sz="2400" smtClean="0">
                <a:cs typeface="ＭＳ Ｐゴシック"/>
              </a:rPr>
              <a:t>HR helps reduce disparities</a:t>
            </a:r>
            <a:endParaRPr kumimoji="1" lang="en-US" altLang="ja-JP" sz="2400" smtClean="0">
              <a:cs typeface="ＭＳ Ｐゴシック"/>
            </a:endParaRPr>
          </a:p>
          <a:p>
            <a:pPr eaLnBrk="1" hangingPunct="1"/>
            <a:endParaRPr kumimoji="1" lang="ja-JP" altLang="en-US" sz="2400" smtClean="0">
              <a:cs typeface="ＭＳ Ｐゴシック"/>
            </a:endParaRPr>
          </a:p>
        </p:txBody>
      </p:sp>
      <p:sp>
        <p:nvSpPr>
          <p:cNvPr id="31749" name="Title 18"/>
          <p:cNvSpPr>
            <a:spLocks noGrp="1"/>
          </p:cNvSpPr>
          <p:nvPr>
            <p:ph type="title" idx="4294967295"/>
          </p:nvPr>
        </p:nvSpPr>
        <p:spPr/>
        <p:txBody>
          <a:bodyPr/>
          <a:lstStyle/>
          <a:p>
            <a:pPr eaLnBrk="1" hangingPunct="1"/>
            <a:r>
              <a:rPr kumimoji="1" lang="en-US" altLang="ja-JP" smtClean="0">
                <a:cs typeface="ＭＳ Ｐゴシック"/>
              </a:rPr>
              <a:t>MDGs and human rights</a:t>
            </a:r>
            <a:endParaRPr kumimoji="1" lang="ja-JP" altLang="en-US" smtClean="0">
              <a:cs typeface="ＭＳ Ｐゴシック"/>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817">
                                            <p:txEl>
                                              <p:pRg st="0" end="0"/>
                                            </p:txEl>
                                          </p:spTgt>
                                        </p:tgtEl>
                                        <p:attrNameLst>
                                          <p:attrName>style.visibility</p:attrName>
                                        </p:attrNameLst>
                                      </p:cBhvr>
                                      <p:to>
                                        <p:strVal val="visible"/>
                                      </p:to>
                                    </p:set>
                                    <p:animEffect transition="in" filter="fade">
                                      <p:cBhvr>
                                        <p:cTn id="7" dur="2000"/>
                                        <p:tgtEl>
                                          <p:spTgt spid="3481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818"/>
                                        </p:tgtEl>
                                        <p:attrNameLst>
                                          <p:attrName>style.visibility</p:attrName>
                                        </p:attrNameLst>
                                      </p:cBhvr>
                                      <p:to>
                                        <p:strVal val="visible"/>
                                      </p:to>
                                    </p:set>
                                    <p:animEffect transition="in" filter="fade">
                                      <p:cBhvr>
                                        <p:cTn id="10" dur="2000"/>
                                        <p:tgtEl>
                                          <p:spTgt spid="348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4819">
                                            <p:txEl>
                                              <p:pRg st="0" end="0"/>
                                            </p:txEl>
                                          </p:spTgt>
                                        </p:tgtEl>
                                        <p:attrNameLst>
                                          <p:attrName>style.visibility</p:attrName>
                                        </p:attrNameLst>
                                      </p:cBhvr>
                                      <p:to>
                                        <p:strVal val="visible"/>
                                      </p:to>
                                    </p:set>
                                    <p:animEffect transition="in" filter="fade">
                                      <p:cBhvr>
                                        <p:cTn id="15" dur="2000"/>
                                        <p:tgtEl>
                                          <p:spTgt spid="34819">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4820"/>
                                        </p:tgtEl>
                                        <p:attrNameLst>
                                          <p:attrName>style.visibility</p:attrName>
                                        </p:attrNameLst>
                                      </p:cBhvr>
                                      <p:to>
                                        <p:strVal val="visible"/>
                                      </p:to>
                                    </p:set>
                                    <p:animEffect transition="in" filter="fade">
                                      <p:cBhvr>
                                        <p:cTn id="18" dur="2000"/>
                                        <p:tgtEl>
                                          <p:spTgt spid="34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7" grpId="0" build="p"/>
      <p:bldP spid="34818" grpId="0"/>
      <p:bldP spid="34819" grpId="0" build="p"/>
      <p:bldP spid="34820" grpId="0"/>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793" name="Text Placeholder 14"/>
          <p:cNvSpPr>
            <a:spLocks noGrp="1"/>
          </p:cNvSpPr>
          <p:nvPr>
            <p:ph type="body" idx="4294967295"/>
          </p:nvPr>
        </p:nvSpPr>
        <p:spPr>
          <a:xfrm>
            <a:off x="457200" y="1535113"/>
            <a:ext cx="4040188" cy="639762"/>
          </a:xfrm>
        </p:spPr>
        <p:txBody>
          <a:bodyPr/>
          <a:lstStyle/>
          <a:p>
            <a:pPr marL="0" indent="0" eaLnBrk="1" hangingPunct="1">
              <a:buFont typeface="Arial" charset="0"/>
              <a:buNone/>
            </a:pPr>
            <a:r>
              <a:rPr kumimoji="1" lang="en-US" altLang="ja-JP" sz="2400" b="1" smtClean="0">
                <a:cs typeface="ＭＳ Ｐゴシック"/>
              </a:rPr>
              <a:t>Gender mainstreaming</a:t>
            </a:r>
            <a:endParaRPr kumimoji="1" lang="ja-JP" altLang="en-US" sz="2400" b="1" smtClean="0">
              <a:cs typeface="ＭＳ Ｐゴシック"/>
            </a:endParaRPr>
          </a:p>
        </p:txBody>
      </p:sp>
      <p:sp>
        <p:nvSpPr>
          <p:cNvPr id="36866" name="Content Placeholder 15"/>
          <p:cNvSpPr>
            <a:spLocks noGrp="1"/>
          </p:cNvSpPr>
          <p:nvPr>
            <p:ph sz="half" idx="4294967295"/>
          </p:nvPr>
        </p:nvSpPr>
        <p:spPr>
          <a:xfrm>
            <a:off x="457200" y="2174875"/>
            <a:ext cx="4040188" cy="3951288"/>
          </a:xfrm>
        </p:spPr>
        <p:txBody>
          <a:bodyPr/>
          <a:lstStyle/>
          <a:p>
            <a:pPr eaLnBrk="1" hangingPunct="1"/>
            <a:r>
              <a:rPr lang="en-GB" sz="2000" smtClean="0"/>
              <a:t>Requires understanding the causes of discrimination and unequal power relations between men and women</a:t>
            </a:r>
          </a:p>
          <a:p>
            <a:pPr eaLnBrk="1" hangingPunct="1"/>
            <a:endParaRPr lang="en-GB" sz="2000" smtClean="0"/>
          </a:p>
          <a:p>
            <a:pPr eaLnBrk="1" hangingPunct="1"/>
            <a:r>
              <a:rPr lang="en-US" altLang="ja-JP" sz="2000" smtClean="0">
                <a:cs typeface="ＭＳ Ｐゴシック"/>
              </a:rPr>
              <a:t>Considers implications of any actions on both women and men</a:t>
            </a:r>
          </a:p>
          <a:p>
            <a:pPr eaLnBrk="1" hangingPunct="1"/>
            <a:r>
              <a:rPr kumimoji="1" lang="en-US" altLang="ja-JP" sz="2000" smtClean="0">
                <a:cs typeface="ＭＳ Ｐゴシック"/>
              </a:rPr>
              <a:t>Ultimate goal: gender equality</a:t>
            </a:r>
            <a:endParaRPr kumimoji="1" lang="ja-JP" altLang="en-US" sz="2000" smtClean="0">
              <a:cs typeface="ＭＳ Ｐゴシック"/>
            </a:endParaRPr>
          </a:p>
        </p:txBody>
      </p:sp>
      <p:sp>
        <p:nvSpPr>
          <p:cNvPr id="33795" name="Text Placeholder 16"/>
          <p:cNvSpPr>
            <a:spLocks noGrp="1"/>
          </p:cNvSpPr>
          <p:nvPr>
            <p:ph type="body" sz="quarter" idx="4294967295"/>
          </p:nvPr>
        </p:nvSpPr>
        <p:spPr>
          <a:xfrm>
            <a:off x="4645025" y="1535113"/>
            <a:ext cx="4041775" cy="639762"/>
          </a:xfrm>
        </p:spPr>
        <p:txBody>
          <a:bodyPr/>
          <a:lstStyle/>
          <a:p>
            <a:pPr marL="0" indent="0" eaLnBrk="1" hangingPunct="1">
              <a:buFont typeface="Arial" charset="0"/>
              <a:buNone/>
            </a:pPr>
            <a:r>
              <a:rPr kumimoji="1" lang="en-US" altLang="ja-JP" sz="2400" b="1" smtClean="0">
                <a:cs typeface="ＭＳ Ｐゴシック"/>
              </a:rPr>
              <a:t>… and women’s rights</a:t>
            </a:r>
            <a:endParaRPr kumimoji="1" lang="ja-JP" altLang="en-US" sz="2400" b="1" smtClean="0">
              <a:cs typeface="ＭＳ Ｐゴシック"/>
            </a:endParaRPr>
          </a:p>
        </p:txBody>
      </p:sp>
      <p:sp>
        <p:nvSpPr>
          <p:cNvPr id="36868" name="Content Placeholder 17"/>
          <p:cNvSpPr>
            <a:spLocks noGrp="1"/>
          </p:cNvSpPr>
          <p:nvPr>
            <p:ph sz="quarter" idx="4294967295"/>
          </p:nvPr>
        </p:nvSpPr>
        <p:spPr>
          <a:xfrm>
            <a:off x="4645025" y="2174875"/>
            <a:ext cx="4041775" cy="3951288"/>
          </a:xfrm>
        </p:spPr>
        <p:txBody>
          <a:bodyPr/>
          <a:lstStyle/>
          <a:p>
            <a:pPr eaLnBrk="1" hangingPunct="1"/>
            <a:r>
              <a:rPr lang="en-US" altLang="ja-JP" sz="2000" smtClean="0">
                <a:cs typeface="ＭＳ Ｐゴシック"/>
              </a:rPr>
              <a:t>CEDAW: requires comprehensive measures to eliminate discrimination against women in all areas of their lives</a:t>
            </a:r>
          </a:p>
          <a:p>
            <a:pPr eaLnBrk="1" hangingPunct="1"/>
            <a:r>
              <a:rPr lang="en-US" altLang="ja-JP" sz="2000" smtClean="0">
                <a:cs typeface="ＭＳ Ｐゴシック"/>
              </a:rPr>
              <a:t>Other standards: ICCPR, ICESCR, ILO C. 111, Regional treaties, etc.</a:t>
            </a:r>
          </a:p>
          <a:p>
            <a:pPr eaLnBrk="1" hangingPunct="1"/>
            <a:r>
              <a:rPr lang="en-US" altLang="ja-JP" sz="2000" smtClean="0">
                <a:cs typeface="ＭＳ Ｐゴシック"/>
              </a:rPr>
              <a:t>Ultimate goal: gender equality and realization of all human rights for both women and men on equal terms </a:t>
            </a:r>
            <a:endParaRPr kumimoji="1" lang="en-US" altLang="ja-JP" sz="2000" smtClean="0">
              <a:cs typeface="ＭＳ Ｐゴシック"/>
            </a:endParaRPr>
          </a:p>
          <a:p>
            <a:pPr eaLnBrk="1" hangingPunct="1"/>
            <a:endParaRPr kumimoji="1" lang="ja-JP" altLang="en-US" sz="2400" smtClean="0">
              <a:cs typeface="ＭＳ Ｐゴシック"/>
            </a:endParaRPr>
          </a:p>
        </p:txBody>
      </p:sp>
      <p:sp>
        <p:nvSpPr>
          <p:cNvPr id="33797" name="Title 18"/>
          <p:cNvSpPr>
            <a:spLocks noGrp="1"/>
          </p:cNvSpPr>
          <p:nvPr>
            <p:ph type="title" idx="4294967295"/>
          </p:nvPr>
        </p:nvSpPr>
        <p:spPr/>
        <p:txBody>
          <a:bodyPr/>
          <a:lstStyle/>
          <a:p>
            <a:pPr eaLnBrk="1" hangingPunct="1"/>
            <a:r>
              <a:rPr kumimoji="1" lang="en-US" altLang="ja-JP" smtClean="0">
                <a:cs typeface="ＭＳ Ｐゴシック"/>
              </a:rPr>
              <a:t>The linkages between …</a:t>
            </a:r>
            <a:endParaRPr kumimoji="1" lang="ja-JP" altLang="en-US" smtClean="0">
              <a:cs typeface="ＭＳ Ｐゴシック"/>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fade">
                                      <p:cBhvr>
                                        <p:cTn id="7" dur="2000"/>
                                        <p:tgtEl>
                                          <p:spTgt spid="368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868"/>
                                        </p:tgtEl>
                                        <p:attrNameLst>
                                          <p:attrName>style.visibility</p:attrName>
                                        </p:attrNameLst>
                                      </p:cBhvr>
                                      <p:to>
                                        <p:strVal val="visible"/>
                                      </p:to>
                                    </p:set>
                                    <p:animEffect transition="in" filter="fade">
                                      <p:cBhvr>
                                        <p:cTn id="12" dur="2000"/>
                                        <p:tgtEl>
                                          <p:spTgt spid="368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TotalTime>
  <Words>14782</Words>
  <Application>Microsoft Office PowerPoint</Application>
  <PresentationFormat>On-screen Show (4:3)</PresentationFormat>
  <Paragraphs>903</Paragraphs>
  <Slides>46</Slides>
  <Notes>45</Notes>
  <HiddenSlides>27</HiddenSlides>
  <MMClips>0</MMClips>
  <ScaleCrop>false</ScaleCrop>
  <HeadingPairs>
    <vt:vector size="8" baseType="variant">
      <vt:variant>
        <vt:lpstr>Fonts Used</vt:lpstr>
      </vt:variant>
      <vt:variant>
        <vt:i4>8</vt:i4>
      </vt:variant>
      <vt:variant>
        <vt:lpstr>Design Template</vt:lpstr>
      </vt:variant>
      <vt:variant>
        <vt:i4>2</vt:i4>
      </vt:variant>
      <vt:variant>
        <vt:lpstr>Embedded OLE Servers</vt:lpstr>
      </vt:variant>
      <vt:variant>
        <vt:i4>1</vt:i4>
      </vt:variant>
      <vt:variant>
        <vt:lpstr>Slide Titles</vt:lpstr>
      </vt:variant>
      <vt:variant>
        <vt:i4>46</vt:i4>
      </vt:variant>
    </vt:vector>
  </HeadingPairs>
  <TitlesOfParts>
    <vt:vector size="57" baseType="lpstr">
      <vt:lpstr>Arial</vt:lpstr>
      <vt:lpstr>Calibri</vt:lpstr>
      <vt:lpstr>ＭＳ Ｐゴシック</vt:lpstr>
      <vt:lpstr>Arial Narrow</vt:lpstr>
      <vt:lpstr>Times New Roman</vt:lpstr>
      <vt:lpstr>Wingdings</vt:lpstr>
      <vt:lpstr>宋体</vt:lpstr>
      <vt:lpstr>Cordia New</vt:lpstr>
      <vt:lpstr>Office Theme</vt:lpstr>
      <vt:lpstr>Office Theme</vt:lpstr>
      <vt:lpstr>Clip</vt:lpstr>
      <vt:lpstr>Human Rights in the context of the UN Reform and The HR Protection Systems   Session 1</vt:lpstr>
      <vt:lpstr>Session objectives</vt:lpstr>
      <vt:lpstr>Human rights in the UN</vt:lpstr>
      <vt:lpstr>Milestones of  HR Mainstreaming in UN</vt:lpstr>
      <vt:lpstr>Slide 5</vt:lpstr>
      <vt:lpstr>‘In Larger Freedom’</vt:lpstr>
      <vt:lpstr>The linkage between …</vt:lpstr>
      <vt:lpstr>MDGs and human rights</vt:lpstr>
      <vt:lpstr>The linkages between …</vt:lpstr>
      <vt:lpstr>Slide 10</vt:lpstr>
      <vt:lpstr>Slide 11</vt:lpstr>
      <vt:lpstr>Slide 12</vt:lpstr>
      <vt:lpstr>Human rights and conflicts</vt:lpstr>
      <vt:lpstr>The linkages between …</vt:lpstr>
      <vt:lpstr>UN system’s responses</vt:lpstr>
      <vt:lpstr>Slide 16</vt:lpstr>
      <vt:lpstr>UN system’s commitment to HR</vt:lpstr>
      <vt:lpstr>UNDG Human Rights  Mainstreaming Mechanism (UNDG-HRM)</vt:lpstr>
      <vt:lpstr>Opportunities and challenges</vt:lpstr>
      <vt:lpstr>Conclusion</vt:lpstr>
      <vt:lpstr>Three concepts:</vt:lpstr>
      <vt:lpstr>What is a right?</vt:lpstr>
      <vt:lpstr>What are human rights?</vt:lpstr>
      <vt:lpstr>Slide 24</vt:lpstr>
      <vt:lpstr>“Protection systems”</vt:lpstr>
      <vt:lpstr>Slide 26</vt:lpstr>
      <vt:lpstr>International human rights mechanism</vt:lpstr>
      <vt:lpstr>Slide 28</vt:lpstr>
      <vt:lpstr>Slide 29</vt:lpstr>
      <vt:lpstr>Slide 30</vt:lpstr>
      <vt:lpstr>Slide 31</vt:lpstr>
      <vt:lpstr>Universal Periodic Review</vt:lpstr>
      <vt:lpstr>Universal Periodic Review</vt:lpstr>
      <vt:lpstr>Treaty bodies</vt:lpstr>
      <vt:lpstr>Special procedures</vt:lpstr>
      <vt:lpstr>Slide 36</vt:lpstr>
      <vt:lpstr>Regional human rights systems</vt:lpstr>
      <vt:lpstr>National protection system</vt:lpstr>
      <vt:lpstr>Slide 39</vt:lpstr>
      <vt:lpstr>Slide 40</vt:lpstr>
      <vt:lpstr>Human rights obligations</vt:lpstr>
      <vt:lpstr>Slide 42</vt:lpstr>
      <vt:lpstr>Dimensions/Elements of HR</vt:lpstr>
      <vt:lpstr>Progressive realization of economic, social and cultural rights</vt:lpstr>
      <vt:lpstr>International humanitarian law</vt:lpstr>
      <vt:lpstr>Check 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Miguel Panadero</dc:creator>
  <cp:lastModifiedBy>sandrone</cp:lastModifiedBy>
  <cp:revision>20</cp:revision>
  <dcterms:created xsi:type="dcterms:W3CDTF">2011-03-08T14:42:32Z</dcterms:created>
  <dcterms:modified xsi:type="dcterms:W3CDTF">2011-03-16T17:53:47Z</dcterms:modified>
</cp:coreProperties>
</file>